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7086600" cy="8686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565"/>
    <a:srgbClr val="E49B3C"/>
    <a:srgbClr val="EEAC65"/>
    <a:srgbClr val="987B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2" d="100"/>
          <a:sy n="122" d="100"/>
        </p:scale>
        <p:origin x="1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1" cy="435848"/>
          </a:xfrm>
          <a:prstGeom prst="rect">
            <a:avLst/>
          </a:prstGeom>
        </p:spPr>
        <p:txBody>
          <a:bodyPr vert="horz" lIns="93973" tIns="46986" rIns="93973" bIns="46986" rtlCol="0"/>
          <a:lstStyle>
            <a:lvl1pPr algn="l">
              <a:defRPr sz="1200"/>
            </a:lvl1pPr>
          </a:lstStyle>
          <a:p>
            <a:endParaRPr lang="en-US" dirty="0"/>
          </a:p>
        </p:txBody>
      </p:sp>
      <p:sp>
        <p:nvSpPr>
          <p:cNvPr id="3" name="Date Placeholder 2"/>
          <p:cNvSpPr>
            <a:spLocks noGrp="1"/>
          </p:cNvSpPr>
          <p:nvPr>
            <p:ph type="dt" idx="1"/>
          </p:nvPr>
        </p:nvSpPr>
        <p:spPr>
          <a:xfrm>
            <a:off x="4014101" y="0"/>
            <a:ext cx="3070861" cy="435848"/>
          </a:xfrm>
          <a:prstGeom prst="rect">
            <a:avLst/>
          </a:prstGeom>
        </p:spPr>
        <p:txBody>
          <a:bodyPr vert="horz" lIns="93973" tIns="46986" rIns="93973" bIns="46986" rtlCol="0"/>
          <a:lstStyle>
            <a:lvl1pPr algn="r">
              <a:defRPr sz="1200"/>
            </a:lvl1pPr>
          </a:lstStyle>
          <a:p>
            <a:fld id="{2BB971B3-CDD6-4869-8CB4-933704487500}" type="datetimeFigureOut">
              <a:rPr lang="en-US" smtClean="0"/>
              <a:t>9/30/2015</a:t>
            </a:fld>
            <a:endParaRPr lang="en-US" dirty="0"/>
          </a:p>
        </p:txBody>
      </p:sp>
      <p:sp>
        <p:nvSpPr>
          <p:cNvPr id="4" name="Slide Image Placeholder 3"/>
          <p:cNvSpPr>
            <a:spLocks noGrp="1" noRot="1" noChangeAspect="1"/>
          </p:cNvSpPr>
          <p:nvPr>
            <p:ph type="sldImg" idx="2"/>
          </p:nvPr>
        </p:nvSpPr>
        <p:spPr>
          <a:xfrm>
            <a:off x="936625" y="1085850"/>
            <a:ext cx="5213350" cy="2932113"/>
          </a:xfrm>
          <a:prstGeom prst="rect">
            <a:avLst/>
          </a:prstGeom>
          <a:noFill/>
          <a:ln w="12700">
            <a:solidFill>
              <a:prstClr val="black"/>
            </a:solidFill>
          </a:ln>
        </p:spPr>
        <p:txBody>
          <a:bodyPr vert="horz" lIns="93973" tIns="46986" rIns="93973" bIns="46986" rtlCol="0" anchor="ctr"/>
          <a:lstStyle/>
          <a:p>
            <a:endParaRPr lang="en-US" dirty="0"/>
          </a:p>
        </p:txBody>
      </p:sp>
      <p:sp>
        <p:nvSpPr>
          <p:cNvPr id="5" name="Notes Placeholder 4"/>
          <p:cNvSpPr>
            <a:spLocks noGrp="1"/>
          </p:cNvSpPr>
          <p:nvPr>
            <p:ph type="body" sz="quarter" idx="3"/>
          </p:nvPr>
        </p:nvSpPr>
        <p:spPr>
          <a:xfrm>
            <a:off x="708661" y="4180523"/>
            <a:ext cx="5669280" cy="3420427"/>
          </a:xfrm>
          <a:prstGeom prst="rect">
            <a:avLst/>
          </a:prstGeom>
        </p:spPr>
        <p:txBody>
          <a:bodyPr vert="horz" lIns="93973" tIns="46986" rIns="93973" bIns="469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250953"/>
            <a:ext cx="3070861" cy="435847"/>
          </a:xfrm>
          <a:prstGeom prst="rect">
            <a:avLst/>
          </a:prstGeom>
        </p:spPr>
        <p:txBody>
          <a:bodyPr vert="horz" lIns="93973" tIns="46986" rIns="93973" bIns="469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1" y="8250953"/>
            <a:ext cx="3070861" cy="435847"/>
          </a:xfrm>
          <a:prstGeom prst="rect">
            <a:avLst/>
          </a:prstGeom>
        </p:spPr>
        <p:txBody>
          <a:bodyPr vert="horz" lIns="93973" tIns="46986" rIns="93973" bIns="46986" rtlCol="0" anchor="b"/>
          <a:lstStyle>
            <a:lvl1pPr algn="r">
              <a:defRPr sz="1200"/>
            </a:lvl1pPr>
          </a:lstStyle>
          <a:p>
            <a:fld id="{DADC60F3-A136-49B8-8451-70E55D5E5E9F}" type="slidenum">
              <a:rPr lang="en-US" smtClean="0"/>
              <a:t>‹#›</a:t>
            </a:fld>
            <a:endParaRPr lang="en-US" dirty="0"/>
          </a:p>
        </p:txBody>
      </p:sp>
    </p:spTree>
    <p:extLst>
      <p:ext uri="{BB962C8B-B14F-4D97-AF65-F5344CB8AC3E}">
        <p14:creationId xmlns:p14="http://schemas.microsoft.com/office/powerpoint/2010/main" val="277876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DC60F3-A136-49B8-8451-70E55D5E5E9F}" type="slidenum">
              <a:rPr lang="en-US" smtClean="0"/>
              <a:t>1</a:t>
            </a:fld>
            <a:endParaRPr lang="en-US" dirty="0"/>
          </a:p>
        </p:txBody>
      </p:sp>
    </p:spTree>
    <p:extLst>
      <p:ext uri="{BB962C8B-B14F-4D97-AF65-F5344CB8AC3E}">
        <p14:creationId xmlns:p14="http://schemas.microsoft.com/office/powerpoint/2010/main" val="3956389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1240932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2958159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2322299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3284227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1286729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2868993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2803575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1576903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1634815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3980005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43571-090B-4231-80C8-AB198A46709B}" type="datetimeFigureOut">
              <a:rPr lang="en-US" smtClean="0"/>
              <a:t>9/30/2015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C8A836-2806-48A7-97B4-19677E094DD7}" type="slidenum">
              <a:rPr lang="en-US" smtClean="0"/>
              <a:t>‹#›</a:t>
            </a:fld>
            <a:endParaRPr lang="en-US" dirty="0"/>
          </a:p>
        </p:txBody>
      </p:sp>
    </p:spTree>
    <p:extLst>
      <p:ext uri="{BB962C8B-B14F-4D97-AF65-F5344CB8AC3E}">
        <p14:creationId xmlns:p14="http://schemas.microsoft.com/office/powerpoint/2010/main" val="129695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43571-090B-4231-80C8-AB198A46709B}" type="datetimeFigureOut">
              <a:rPr lang="en-US" smtClean="0"/>
              <a:t>9/30/2015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C8A836-2806-48A7-97B4-19677E094DD7}" type="slidenum">
              <a:rPr lang="en-US" smtClean="0"/>
              <a:t>‹#›</a:t>
            </a:fld>
            <a:endParaRPr lang="en-US" dirty="0"/>
          </a:p>
        </p:txBody>
      </p:sp>
    </p:spTree>
    <p:extLst>
      <p:ext uri="{BB962C8B-B14F-4D97-AF65-F5344CB8AC3E}">
        <p14:creationId xmlns:p14="http://schemas.microsoft.com/office/powerpoint/2010/main" val="1780571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info@robeckconsulting.com" TargetMode="External"/><Relationship Id="rId11" Type="http://schemas.openxmlformats.org/officeDocument/2006/relationships/image" Target="../media/image7.png"/><Relationship Id="rId5" Type="http://schemas.openxmlformats.org/officeDocument/2006/relationships/hyperlink" Target="http://www.robeckconsultinggov.com/" TargetMode="External"/><Relationship Id="rId10" Type="http://schemas.openxmlformats.org/officeDocument/2006/relationships/image" Target="../media/image6.png"/><Relationship Id="rId4" Type="http://schemas.openxmlformats.org/officeDocument/2006/relationships/image" Target="../media/image2.pn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ChangeAspect="1"/>
          </p:cNvSpPr>
          <p:nvPr/>
        </p:nvSpPr>
        <p:spPr>
          <a:xfrm>
            <a:off x="6030294" y="1237477"/>
            <a:ext cx="5498911" cy="2743200"/>
          </a:xfrm>
          <a:prstGeom prst="rect">
            <a:avLst/>
          </a:prstGeom>
          <a:solidFill>
            <a:srgbClr val="FF6565">
              <a:alpha val="14902"/>
            </a:srgbClr>
          </a:solidFill>
          <a:ln w="12700" cap="flat" cmpd="sng" algn="ctr">
            <a:solidFill>
              <a:srgbClr val="C00000"/>
            </a:solidFill>
            <a:prstDash val="solid"/>
          </a:ln>
          <a:effectLst/>
        </p:spPr>
        <p:txBody>
          <a:bodyPr spcFirstLastPara="0" vert="horz" wrap="square" lIns="1463040" tIns="91440" rIns="87300" bIns="91440" numCol="1" spcCol="1270" anchor="t" anchorCtr="0">
            <a:noAutofit/>
          </a:bodyPr>
          <a:lstStyle/>
          <a:p>
            <a:pPr indent="-285750" defTabSz="533400" fontAlgn="auto">
              <a:lnSpc>
                <a:spcPct val="90000"/>
              </a:lnSpc>
              <a:spcBef>
                <a:spcPts val="0"/>
              </a:spcBef>
              <a:spcAft>
                <a:spcPct val="15000"/>
              </a:spcAft>
            </a:pPr>
            <a:endParaRPr kumimoji="0" lang="en-US" sz="1100" i="1" u="none" strike="noStrike" kern="0" cap="none" spc="0" normalizeH="0" baseline="0" noProof="0" dirty="0" smtClean="0">
              <a:ln>
                <a:noFill/>
              </a:ln>
              <a:solidFill>
                <a:prstClr val="black"/>
              </a:solidFill>
              <a:effectLst/>
              <a:uLnTx/>
              <a:uFillTx/>
              <a:latin typeface="Calibri"/>
            </a:endParaRPr>
          </a:p>
        </p:txBody>
      </p:sp>
      <p:sp>
        <p:nvSpPr>
          <p:cNvPr id="12" name="Rectangle 11"/>
          <p:cNvSpPr>
            <a:spLocks noChangeAspect="1"/>
          </p:cNvSpPr>
          <p:nvPr/>
        </p:nvSpPr>
        <p:spPr>
          <a:xfrm>
            <a:off x="6030294" y="4027804"/>
            <a:ext cx="5498911" cy="2743200"/>
          </a:xfrm>
          <a:prstGeom prst="rect">
            <a:avLst/>
          </a:prstGeom>
          <a:solidFill>
            <a:schemeClr val="bg1">
              <a:lumMod val="50000"/>
              <a:alpha val="14902"/>
            </a:schemeClr>
          </a:solidFill>
          <a:ln w="12700" cap="flat" cmpd="sng" algn="ctr">
            <a:solidFill>
              <a:schemeClr val="tx1">
                <a:lumMod val="85000"/>
                <a:lumOff val="15000"/>
              </a:schemeClr>
            </a:solidFill>
            <a:prstDash val="solid"/>
          </a:ln>
          <a:effectLst/>
        </p:spPr>
        <p:txBody>
          <a:bodyPr spcFirstLastPara="0" vert="vert270" wrap="square" lIns="1280160" tIns="91440" rIns="83489" bIns="91440" numCol="1" spcCol="1270" anchor="t" anchorCtr="0">
            <a:noAutofit/>
          </a:bodyPr>
          <a:lstStyle/>
          <a:p>
            <a:endParaRPr lang="en-US" sz="1100" dirty="0" smtClean="0">
              <a:solidFill>
                <a:schemeClr val="accent1">
                  <a:lumMod val="75000"/>
                </a:schemeClr>
              </a:solidFill>
            </a:endParaRPr>
          </a:p>
        </p:txBody>
      </p:sp>
      <p:sp>
        <p:nvSpPr>
          <p:cNvPr id="5" name="Rectangle 4"/>
          <p:cNvSpPr>
            <a:spLocks noChangeAspect="1"/>
          </p:cNvSpPr>
          <p:nvPr/>
        </p:nvSpPr>
        <p:spPr>
          <a:xfrm>
            <a:off x="401708" y="1237476"/>
            <a:ext cx="5498911" cy="2743200"/>
          </a:xfrm>
          <a:prstGeom prst="rect">
            <a:avLst/>
          </a:prstGeom>
          <a:solidFill>
            <a:schemeClr val="accent1">
              <a:lumMod val="75000"/>
              <a:alpha val="14902"/>
            </a:schemeClr>
          </a:solidFill>
          <a:ln w="12700" cap="flat" cmpd="sng" algn="ctr">
            <a:solidFill>
              <a:schemeClr val="accent5">
                <a:lumMod val="75000"/>
              </a:schemeClr>
            </a:solidFill>
            <a:prstDash val="solid"/>
          </a:ln>
          <a:effectLst/>
        </p:spPr>
        <p:txBody>
          <a:bodyPr spcFirstLastPara="0" vert="horz" wrap="square" lIns="84067" tIns="91440" rIns="1355140" bIns="91440" numCol="1" spcCol="1270" anchor="t" anchorCtr="0">
            <a:noAutofit/>
          </a:bodyPr>
          <a:lstStyle/>
          <a:p>
            <a:pPr marL="0" marR="0" lvl="1" indent="0" algn="just" defTabSz="488950" eaLnBrk="1" fontAlgn="auto" latinLnBrk="0" hangingPunct="1">
              <a:lnSpc>
                <a:spcPct val="90000"/>
              </a:lnSpc>
              <a:spcBef>
                <a:spcPts val="0"/>
              </a:spcBef>
              <a:spcAft>
                <a:spcPct val="15000"/>
              </a:spcAft>
              <a:buClrTx/>
              <a:buSzTx/>
              <a:buFontTx/>
              <a:buNone/>
              <a:tabLst/>
              <a:defRPr/>
            </a:pPr>
            <a:endParaRPr kumimoji="0" lang="en-US" sz="1100" i="1" u="none" strike="noStrike" kern="0" cap="none" spc="0" normalizeH="0" baseline="0" noProof="0" dirty="0" smtClean="0">
              <a:ln>
                <a:noFill/>
              </a:ln>
              <a:solidFill>
                <a:prstClr val="black"/>
              </a:solidFill>
              <a:effectLst/>
              <a:uLnTx/>
              <a:uFillTx/>
              <a:latin typeface="Calibri"/>
            </a:endParaRPr>
          </a:p>
        </p:txBody>
      </p:sp>
      <p:sp>
        <p:nvSpPr>
          <p:cNvPr id="11" name="Rectangle 10"/>
          <p:cNvSpPr>
            <a:spLocks noChangeAspect="1"/>
          </p:cNvSpPr>
          <p:nvPr/>
        </p:nvSpPr>
        <p:spPr>
          <a:xfrm>
            <a:off x="390943" y="4043605"/>
            <a:ext cx="5498911" cy="2743200"/>
          </a:xfrm>
          <a:prstGeom prst="rect">
            <a:avLst/>
          </a:prstGeom>
          <a:solidFill>
            <a:srgbClr val="EEAC65">
              <a:alpha val="14902"/>
            </a:srgbClr>
          </a:solidFill>
          <a:ln w="12700" cap="flat" cmpd="sng" algn="ctr">
            <a:solidFill>
              <a:schemeClr val="accent4">
                <a:lumMod val="75000"/>
              </a:schemeClr>
            </a:solidFill>
            <a:prstDash val="solid"/>
          </a:ln>
          <a:effectLst/>
        </p:spPr>
        <p:txBody>
          <a:bodyPr spcFirstLastPara="0" vert="horz" wrap="square" lIns="72613" tIns="91440" rIns="1345747" bIns="91440" numCol="1" spcCol="127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i="1" u="none" strike="noStrike" kern="0" cap="none" spc="0" normalizeH="0" baseline="0" noProof="0" dirty="0" smtClean="0">
                <a:ln>
                  <a:noFill/>
                </a:ln>
                <a:solidFill>
                  <a:prstClr val="black"/>
                </a:solidFill>
                <a:effectLst/>
                <a:uLnTx/>
                <a:uFillTx/>
                <a:latin typeface="Calibri"/>
              </a:rPr>
              <a:t>Robeck Consulting</a:t>
            </a:r>
            <a:r>
              <a:rPr kumimoji="0" lang="en-US" sz="1100" i="1" u="none" strike="noStrike" kern="0" cap="none" spc="0" normalizeH="0" noProof="0" dirty="0" smtClean="0">
                <a:ln>
                  <a:noFill/>
                </a:ln>
                <a:solidFill>
                  <a:prstClr val="black"/>
                </a:solidFill>
                <a:effectLst/>
                <a:uLnTx/>
                <a:uFillTx/>
                <a:latin typeface="Calibri"/>
              </a:rPr>
              <a:t> owners</a:t>
            </a:r>
            <a:r>
              <a:rPr kumimoji="0" lang="en-US" sz="1100" i="1" u="none" strike="noStrike" kern="0" cap="none" spc="0" normalizeH="0" baseline="0" noProof="0" dirty="0" smtClean="0">
                <a:ln>
                  <a:noFill/>
                </a:ln>
                <a:solidFill>
                  <a:prstClr val="black"/>
                </a:solidFill>
                <a:effectLst/>
                <a:uLnTx/>
                <a:uFillTx/>
                <a:latin typeface="Calibri"/>
              </a:rPr>
              <a:t> have</a:t>
            </a:r>
            <a:r>
              <a:rPr lang="en-US" sz="1100" i="1" kern="0" dirty="0" smtClean="0">
                <a:solidFill>
                  <a:prstClr val="black"/>
                </a:solidFill>
                <a:latin typeface="Calibri"/>
              </a:rPr>
              <a:t> consulted and worked in the</a:t>
            </a:r>
          </a:p>
          <a:p>
            <a:pPr marL="0" marR="0" lvl="0" indent="0" defTabSz="914400" eaLnBrk="1" fontAlgn="auto" latinLnBrk="0" hangingPunct="1">
              <a:lnSpc>
                <a:spcPct val="100000"/>
              </a:lnSpc>
              <a:spcBef>
                <a:spcPts val="0"/>
              </a:spcBef>
              <a:spcAft>
                <a:spcPts val="0"/>
              </a:spcAft>
              <a:buClrTx/>
              <a:buSzTx/>
              <a:buFontTx/>
              <a:buNone/>
              <a:tabLst/>
              <a:defRPr/>
            </a:pPr>
            <a:r>
              <a:rPr lang="en-US" sz="1100" i="1" kern="0" dirty="0" smtClean="0">
                <a:solidFill>
                  <a:prstClr val="black"/>
                </a:solidFill>
                <a:latin typeface="Calibri"/>
              </a:rPr>
              <a:t>Corporate environment, </a:t>
            </a:r>
            <a:r>
              <a:rPr kumimoji="0" lang="en-US" sz="1100" i="1" u="none" strike="noStrike" kern="0" cap="none" spc="0" normalizeH="0" baseline="0" noProof="0" dirty="0" smtClean="0">
                <a:ln>
                  <a:noFill/>
                </a:ln>
                <a:solidFill>
                  <a:prstClr val="black"/>
                </a:solidFill>
                <a:effectLst/>
                <a:uLnTx/>
                <a:uFillTx/>
                <a:latin typeface="Calibri"/>
              </a:rPr>
              <a:t>Federal</a:t>
            </a:r>
            <a:r>
              <a:rPr lang="en-US" sz="1100" i="1" kern="0" dirty="0" smtClean="0">
                <a:solidFill>
                  <a:prstClr val="black"/>
                </a:solidFill>
                <a:latin typeface="Calibri"/>
              </a:rPr>
              <a:t>, State and Local governments</a:t>
            </a:r>
          </a:p>
          <a:p>
            <a:pPr marL="0" marR="0" lvl="0" indent="0" defTabSz="914400" eaLnBrk="1" fontAlgn="auto" latinLnBrk="0" hangingPunct="1">
              <a:lnSpc>
                <a:spcPct val="100000"/>
              </a:lnSpc>
              <a:spcBef>
                <a:spcPts val="0"/>
              </a:spcBef>
              <a:spcAft>
                <a:spcPts val="0"/>
              </a:spcAft>
              <a:buClrTx/>
              <a:buSzTx/>
              <a:buFontTx/>
              <a:buNone/>
              <a:tabLst/>
              <a:defRPr/>
            </a:pPr>
            <a:r>
              <a:rPr lang="en-US" sz="1100" i="1" kern="0" dirty="0" smtClean="0">
                <a:solidFill>
                  <a:prstClr val="black"/>
                </a:solidFill>
                <a:latin typeface="Calibri"/>
              </a:rPr>
              <a:t>for over </a:t>
            </a:r>
            <a:r>
              <a:rPr lang="en-US" sz="1100" i="1" kern="0" noProof="0" dirty="0" smtClean="0">
                <a:solidFill>
                  <a:prstClr val="black"/>
                </a:solidFill>
                <a:latin typeface="Calibri"/>
              </a:rPr>
              <a:t>25 years.  Typical projects that we can help you with</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i="1" u="none" strike="noStrike" kern="0" cap="none" spc="0" normalizeH="0" baseline="0" dirty="0" smtClean="0">
                <a:ln>
                  <a:noFill/>
                </a:ln>
                <a:solidFill>
                  <a:prstClr val="black"/>
                </a:solidFill>
                <a:effectLst/>
                <a:uLnTx/>
                <a:uFillTx/>
                <a:latin typeface="Calibri"/>
              </a:rPr>
              <a:t>are</a:t>
            </a:r>
            <a:r>
              <a:rPr lang="en-US" sz="1100" i="1" kern="0" dirty="0" smtClean="0">
                <a:solidFill>
                  <a:prstClr val="black"/>
                </a:solidFill>
                <a:latin typeface="Calibri"/>
              </a:rPr>
              <a:t>:</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i="1" u="none" strike="noStrike" kern="0" cap="none" spc="0" normalizeH="0" baseline="0" noProof="0" dirty="0" smtClean="0">
                <a:ln>
                  <a:noFill/>
                </a:ln>
                <a:solidFill>
                  <a:prstClr val="black"/>
                </a:solidFill>
                <a:effectLst/>
                <a:uLnTx/>
                <a:uFillTx/>
                <a:latin typeface="Calibri"/>
              </a:rPr>
              <a:t>Saas/Iaas/Cloud Computing Technology</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i="1" kern="0" dirty="0" smtClean="0">
                <a:solidFill>
                  <a:prstClr val="black"/>
                </a:solidFill>
                <a:latin typeface="Calibri"/>
              </a:rPr>
              <a:t>Program/Project Management</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i="1" u="none" strike="noStrike" kern="0" cap="none" spc="0" normalizeH="0" baseline="0" noProof="0" dirty="0" smtClean="0">
                <a:ln>
                  <a:noFill/>
                </a:ln>
                <a:solidFill>
                  <a:prstClr val="black"/>
                </a:solidFill>
                <a:effectLst/>
                <a:uLnTx/>
                <a:uFillTx/>
                <a:latin typeface="Calibri"/>
              </a:rPr>
              <a:t>Strategic IT Planning and Implementation</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i="1" kern="0" noProof="0" dirty="0" smtClean="0">
                <a:solidFill>
                  <a:prstClr val="black"/>
                </a:solidFill>
                <a:latin typeface="Calibri"/>
              </a:rPr>
              <a:t>Business Continuity/Disaster Recovery Planning</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i="1" kern="0" noProof="0" dirty="0" smtClean="0">
                <a:solidFill>
                  <a:prstClr val="black"/>
                </a:solidFill>
                <a:latin typeface="Calibri"/>
              </a:rPr>
              <a:t>Network/System Design/Implementation Services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i="1" kern="0" noProof="0" dirty="0" smtClean="0">
                <a:solidFill>
                  <a:prstClr val="black"/>
                </a:solidFill>
                <a:latin typeface="Calibri"/>
              </a:rPr>
              <a:t>Custom Software/Web Development</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00" i="1" u="none" strike="noStrike" kern="0" cap="none" spc="0" normalizeH="0" baseline="0" dirty="0">
              <a:ln>
                <a:noFill/>
              </a:ln>
              <a:solidFill>
                <a:prstClr val="black"/>
              </a:solidFill>
              <a:effectLst/>
              <a:uLnTx/>
              <a:uFillTx/>
              <a:latin typeface="Calibri"/>
            </a:endParaRPr>
          </a:p>
        </p:txBody>
      </p:sp>
      <p:sp>
        <p:nvSpPr>
          <p:cNvPr id="6" name="Freeform 5"/>
          <p:cNvSpPr>
            <a:spLocks noChangeAspect="1"/>
          </p:cNvSpPr>
          <p:nvPr/>
        </p:nvSpPr>
        <p:spPr>
          <a:xfrm>
            <a:off x="4090292" y="2151879"/>
            <a:ext cx="1828800" cy="1828800"/>
          </a:xfrm>
          <a:custGeom>
            <a:avLst/>
            <a:gdLst>
              <a:gd name="connsiteX0" fmla="*/ 0 w 1282892"/>
              <a:gd name="connsiteY0" fmla="*/ 1184397 h 1184397"/>
              <a:gd name="connsiteX1" fmla="*/ 1282892 w 1282892"/>
              <a:gd name="connsiteY1" fmla="*/ 0 h 1184397"/>
              <a:gd name="connsiteX2" fmla="*/ 1282892 w 1282892"/>
              <a:gd name="connsiteY2" fmla="*/ 1184397 h 1184397"/>
              <a:gd name="connsiteX3" fmla="*/ 0 w 1282892"/>
              <a:gd name="connsiteY3" fmla="*/ 1184397 h 1184397"/>
            </a:gdLst>
            <a:ahLst/>
            <a:cxnLst>
              <a:cxn ang="0">
                <a:pos x="connsiteX0" y="connsiteY0"/>
              </a:cxn>
              <a:cxn ang="0">
                <a:pos x="connsiteX1" y="connsiteY1"/>
              </a:cxn>
              <a:cxn ang="0">
                <a:pos x="connsiteX2" y="connsiteY2"/>
              </a:cxn>
              <a:cxn ang="0">
                <a:pos x="connsiteX3" y="connsiteY3"/>
              </a:cxn>
            </a:cxnLst>
            <a:rect l="l" t="t" r="r" b="b"/>
            <a:pathLst>
              <a:path w="1282892" h="1184397">
                <a:moveTo>
                  <a:pt x="0" y="1184397"/>
                </a:moveTo>
                <a:cubicBezTo>
                  <a:pt x="0" y="530273"/>
                  <a:pt x="574370" y="0"/>
                  <a:pt x="1282892" y="0"/>
                </a:cubicBezTo>
                <a:lnTo>
                  <a:pt x="1282892" y="1184397"/>
                </a:lnTo>
                <a:lnTo>
                  <a:pt x="0" y="1184397"/>
                </a:lnTo>
                <a:close/>
              </a:path>
            </a:pathLst>
          </a:custGeom>
          <a:solidFill>
            <a:srgbClr val="002060"/>
          </a:solidFill>
          <a:ln w="12700" cap="flat" cmpd="sng" algn="ctr">
            <a:solidFill>
              <a:schemeClr val="bg1"/>
            </a:solidFill>
            <a:prstDash val="solid"/>
          </a:ln>
          <a:effectLst>
            <a:outerShdw blurRad="50800" dist="38100" dir="13500000" algn="br" rotWithShape="0">
              <a:prstClr val="black">
                <a:alpha val="40000"/>
              </a:prstClr>
            </a:outerShdw>
          </a:effectLst>
        </p:spPr>
        <p:txBody>
          <a:bodyPr spcFirstLastPara="0" vert="horz" wrap="square" lIns="274320" tIns="425134" rIns="91440" bIns="78232" numCol="1" spcCol="1270" anchor="ctr" anchorCtr="0">
            <a:noAutofit/>
          </a:bodyPr>
          <a:lstStyle/>
          <a:p>
            <a:pPr marL="0" marR="0" lvl="0" indent="0" algn="ctr" defTabSz="488950" eaLnBrk="1" fontAlgn="auto" latinLnBrk="0" hangingPunct="1">
              <a:lnSpc>
                <a:spcPct val="90000"/>
              </a:lnSpc>
              <a:spcBef>
                <a:spcPts val="0"/>
              </a:spcBef>
              <a:spcAft>
                <a:spcPct val="35000"/>
              </a:spcAft>
              <a:buClrTx/>
              <a:buSzTx/>
              <a:buFontTx/>
              <a:buNone/>
              <a:tabLst/>
              <a:defRPr/>
            </a:pPr>
            <a:r>
              <a:rPr kumimoji="0" lang="en-US" sz="1200" b="1" i="0" u="none" strike="noStrike" kern="0" cap="none" spc="0" normalizeH="0" baseline="0" noProof="0" dirty="0" smtClean="0">
                <a:ln>
                  <a:noFill/>
                </a:ln>
                <a:solidFill>
                  <a:prstClr val="white"/>
                </a:solidFill>
                <a:effectLst/>
                <a:uLnTx/>
                <a:uFillTx/>
                <a:latin typeface="Calibri"/>
              </a:rPr>
              <a:t>Company </a:t>
            </a:r>
          </a:p>
          <a:p>
            <a:pPr marL="0" marR="0" lvl="0" indent="0" algn="ctr" defTabSz="488950" eaLnBrk="1" fontAlgn="auto" latinLnBrk="0" hangingPunct="1">
              <a:lnSpc>
                <a:spcPct val="90000"/>
              </a:lnSpc>
              <a:spcBef>
                <a:spcPts val="0"/>
              </a:spcBef>
              <a:spcAft>
                <a:spcPct val="35000"/>
              </a:spcAft>
              <a:buClrTx/>
              <a:buSzTx/>
              <a:buFontTx/>
              <a:buNone/>
              <a:tabLst/>
              <a:defRPr/>
            </a:pPr>
            <a:r>
              <a:rPr kumimoji="0" lang="en-US" sz="1200" b="1" i="0" u="none" strike="noStrike" kern="0" cap="none" spc="0" normalizeH="0" baseline="0" noProof="0" dirty="0" smtClean="0">
                <a:ln>
                  <a:noFill/>
                </a:ln>
                <a:solidFill>
                  <a:prstClr val="white"/>
                </a:solidFill>
                <a:effectLst/>
                <a:uLnTx/>
                <a:uFillTx/>
                <a:latin typeface="Calibri"/>
              </a:rPr>
              <a:t>Overview</a:t>
            </a:r>
          </a:p>
        </p:txBody>
      </p:sp>
      <p:sp>
        <p:nvSpPr>
          <p:cNvPr id="7" name="Freeform 6"/>
          <p:cNvSpPr>
            <a:spLocks noChangeAspect="1"/>
          </p:cNvSpPr>
          <p:nvPr/>
        </p:nvSpPr>
        <p:spPr>
          <a:xfrm>
            <a:off x="6030294" y="2151877"/>
            <a:ext cx="1828800" cy="1828800"/>
          </a:xfrm>
          <a:custGeom>
            <a:avLst/>
            <a:gdLst>
              <a:gd name="connsiteX0" fmla="*/ 0 w 1184397"/>
              <a:gd name="connsiteY0" fmla="*/ 1282892 h 1282892"/>
              <a:gd name="connsiteX1" fmla="*/ 1184397 w 1184397"/>
              <a:gd name="connsiteY1" fmla="*/ 0 h 1282892"/>
              <a:gd name="connsiteX2" fmla="*/ 1184397 w 1184397"/>
              <a:gd name="connsiteY2" fmla="*/ 1282892 h 1282892"/>
              <a:gd name="connsiteX3" fmla="*/ 0 w 1184397"/>
              <a:gd name="connsiteY3" fmla="*/ 1282892 h 1282892"/>
            </a:gdLst>
            <a:ahLst/>
            <a:cxnLst>
              <a:cxn ang="0">
                <a:pos x="connsiteX0" y="connsiteY0"/>
              </a:cxn>
              <a:cxn ang="0">
                <a:pos x="connsiteX1" y="connsiteY1"/>
              </a:cxn>
              <a:cxn ang="0">
                <a:pos x="connsiteX2" y="connsiteY2"/>
              </a:cxn>
              <a:cxn ang="0">
                <a:pos x="connsiteX3" y="connsiteY3"/>
              </a:cxn>
            </a:cxnLst>
            <a:rect l="l" t="t" r="r" b="b"/>
            <a:pathLst>
              <a:path w="1184397" h="1282892">
                <a:moveTo>
                  <a:pt x="0" y="1"/>
                </a:moveTo>
                <a:cubicBezTo>
                  <a:pt x="654125" y="1"/>
                  <a:pt x="1184397" y="574371"/>
                  <a:pt x="1184397" y="1282891"/>
                </a:cubicBezTo>
                <a:lnTo>
                  <a:pt x="0" y="1282891"/>
                </a:lnTo>
                <a:lnTo>
                  <a:pt x="0" y="1"/>
                </a:lnTo>
                <a:close/>
              </a:path>
            </a:pathLst>
          </a:custGeom>
          <a:solidFill>
            <a:srgbClr val="FF0000"/>
          </a:solidFill>
          <a:ln w="12700" cap="flat" cmpd="sng" algn="ctr">
            <a:solidFill>
              <a:schemeClr val="bg1"/>
            </a:solidFill>
            <a:prstDash val="solid"/>
          </a:ln>
          <a:effectLst>
            <a:outerShdw blurRad="50800" dist="38100" dir="18900000" algn="bl" rotWithShape="0">
              <a:prstClr val="black">
                <a:alpha val="40000"/>
              </a:prstClr>
            </a:outerShdw>
          </a:effectLst>
        </p:spPr>
        <p:txBody>
          <a:bodyPr spcFirstLastPara="0" vert="horz" wrap="square" lIns="91440" tIns="425134" rIns="274320" bIns="78233" numCol="1" spcCol="1270" anchor="ctr" anchorCtr="0">
            <a:noAutofit/>
          </a:bodyPr>
          <a:lstStyle/>
          <a:p>
            <a:pPr marL="0" marR="0" lvl="0" indent="0" algn="ctr" defTabSz="488950" eaLnBrk="1" fontAlgn="auto" latinLnBrk="0" hangingPunct="1">
              <a:lnSpc>
                <a:spcPct val="90000"/>
              </a:lnSpc>
              <a:spcBef>
                <a:spcPts val="0"/>
              </a:spcBef>
              <a:spcAft>
                <a:spcPct val="35000"/>
              </a:spcAft>
              <a:buClrTx/>
              <a:buSzTx/>
              <a:buFontTx/>
              <a:buNone/>
              <a:tabLst/>
              <a:defRPr/>
            </a:pPr>
            <a:r>
              <a:rPr kumimoji="0" lang="en-US" sz="1200" b="1" i="0" u="none" strike="noStrike" kern="0" cap="none" spc="0" normalizeH="0" baseline="0" noProof="0" dirty="0" smtClean="0">
                <a:ln>
                  <a:noFill/>
                </a:ln>
                <a:solidFill>
                  <a:prstClr val="white"/>
                </a:solidFill>
                <a:effectLst/>
                <a:uLnTx/>
                <a:uFillTx/>
                <a:latin typeface="Calibri"/>
              </a:rPr>
              <a:t>Capabilities</a:t>
            </a:r>
          </a:p>
        </p:txBody>
      </p:sp>
      <p:sp>
        <p:nvSpPr>
          <p:cNvPr id="8" name="Freeform 7"/>
          <p:cNvSpPr>
            <a:spLocks noChangeAspect="1"/>
          </p:cNvSpPr>
          <p:nvPr/>
        </p:nvSpPr>
        <p:spPr>
          <a:xfrm>
            <a:off x="6030294" y="4027805"/>
            <a:ext cx="1828800" cy="1828800"/>
          </a:xfrm>
          <a:custGeom>
            <a:avLst/>
            <a:gdLst>
              <a:gd name="connsiteX0" fmla="*/ 0 w 1312470"/>
              <a:gd name="connsiteY0" fmla="*/ 1253986 h 1253986"/>
              <a:gd name="connsiteX1" fmla="*/ 1312470 w 1312470"/>
              <a:gd name="connsiteY1" fmla="*/ 0 h 1253986"/>
              <a:gd name="connsiteX2" fmla="*/ 1312470 w 1312470"/>
              <a:gd name="connsiteY2" fmla="*/ 1253986 h 1253986"/>
              <a:gd name="connsiteX3" fmla="*/ 0 w 1312470"/>
              <a:gd name="connsiteY3" fmla="*/ 1253986 h 1253986"/>
            </a:gdLst>
            <a:ahLst/>
            <a:cxnLst>
              <a:cxn ang="0">
                <a:pos x="connsiteX0" y="connsiteY0"/>
              </a:cxn>
              <a:cxn ang="0">
                <a:pos x="connsiteX1" y="connsiteY1"/>
              </a:cxn>
              <a:cxn ang="0">
                <a:pos x="connsiteX2" y="connsiteY2"/>
              </a:cxn>
              <a:cxn ang="0">
                <a:pos x="connsiteX3" y="connsiteY3"/>
              </a:cxn>
            </a:cxnLst>
            <a:rect l="l" t="t" r="r" b="b"/>
            <a:pathLst>
              <a:path w="1312470" h="1253986">
                <a:moveTo>
                  <a:pt x="1312470" y="0"/>
                </a:moveTo>
                <a:cubicBezTo>
                  <a:pt x="1312470" y="692557"/>
                  <a:pt x="724857" y="1253986"/>
                  <a:pt x="0" y="1253986"/>
                </a:cubicBezTo>
                <a:lnTo>
                  <a:pt x="0" y="0"/>
                </a:lnTo>
                <a:lnTo>
                  <a:pt x="1312470" y="0"/>
                </a:lnTo>
                <a:close/>
              </a:path>
            </a:pathLst>
          </a:custGeom>
          <a:solidFill>
            <a:schemeClr val="bg1"/>
          </a:solidFill>
          <a:ln w="12700" cap="flat" cmpd="sng" algn="ctr">
            <a:solidFill>
              <a:schemeClr val="bg1">
                <a:lumMod val="65000"/>
              </a:schemeClr>
            </a:solidFill>
            <a:prstDash val="solid"/>
          </a:ln>
          <a:effectLst>
            <a:outerShdw blurRad="50800" dist="38100" dir="2700000" algn="tl" rotWithShape="0">
              <a:prstClr val="black">
                <a:alpha val="40000"/>
              </a:prstClr>
            </a:outerShdw>
          </a:effectLst>
        </p:spPr>
        <p:txBody>
          <a:bodyPr spcFirstLastPara="0" vert="horz" wrap="square" lIns="91440" tIns="78233" rIns="274320" bIns="445516" numCol="1" spcCol="1270" anchor="ctr" anchorCtr="0">
            <a:noAutofit/>
          </a:bodyPr>
          <a:lstStyle/>
          <a:p>
            <a:pPr marL="0" marR="0" lvl="0" indent="0" algn="ctr" defTabSz="488950" eaLnBrk="1" fontAlgn="auto" latinLnBrk="0" hangingPunct="1">
              <a:lnSpc>
                <a:spcPct val="90000"/>
              </a:lnSpc>
              <a:spcBef>
                <a:spcPts val="0"/>
              </a:spcBef>
              <a:spcAft>
                <a:spcPct val="35000"/>
              </a:spcAft>
              <a:buClrTx/>
              <a:buSzTx/>
              <a:buFontTx/>
              <a:buNone/>
              <a:tabLst/>
              <a:defRPr/>
            </a:pPr>
            <a:r>
              <a:rPr kumimoji="0" lang="en-US" sz="1200" b="1" i="0" u="none" strike="noStrike" kern="0" cap="none" spc="0" normalizeH="0" baseline="0" noProof="0" dirty="0" smtClean="0">
                <a:ln>
                  <a:noFill/>
                </a:ln>
                <a:solidFill>
                  <a:srgbClr val="002060"/>
                </a:solidFill>
                <a:effectLst/>
                <a:uLnTx/>
                <a:uFillTx/>
                <a:latin typeface="Calibri"/>
              </a:rPr>
              <a:t>Certifications</a:t>
            </a:r>
          </a:p>
        </p:txBody>
      </p:sp>
      <p:sp>
        <p:nvSpPr>
          <p:cNvPr id="9" name="Freeform 8"/>
          <p:cNvSpPr>
            <a:spLocks noChangeAspect="1"/>
          </p:cNvSpPr>
          <p:nvPr/>
        </p:nvSpPr>
        <p:spPr>
          <a:xfrm>
            <a:off x="4090292" y="4027805"/>
            <a:ext cx="1828800" cy="1828800"/>
          </a:xfrm>
          <a:custGeom>
            <a:avLst/>
            <a:gdLst>
              <a:gd name="connsiteX0" fmla="*/ 0 w 1184397"/>
              <a:gd name="connsiteY0" fmla="*/ 1282892 h 1282892"/>
              <a:gd name="connsiteX1" fmla="*/ 1184397 w 1184397"/>
              <a:gd name="connsiteY1" fmla="*/ 0 h 1282892"/>
              <a:gd name="connsiteX2" fmla="*/ 1184397 w 1184397"/>
              <a:gd name="connsiteY2" fmla="*/ 1282892 h 1282892"/>
              <a:gd name="connsiteX3" fmla="*/ 0 w 1184397"/>
              <a:gd name="connsiteY3" fmla="*/ 1282892 h 1282892"/>
            </a:gdLst>
            <a:ahLst/>
            <a:cxnLst>
              <a:cxn ang="0">
                <a:pos x="connsiteX0" y="connsiteY0"/>
              </a:cxn>
              <a:cxn ang="0">
                <a:pos x="connsiteX1" y="connsiteY1"/>
              </a:cxn>
              <a:cxn ang="0">
                <a:pos x="connsiteX2" y="connsiteY2"/>
              </a:cxn>
              <a:cxn ang="0">
                <a:pos x="connsiteX3" y="connsiteY3"/>
              </a:cxn>
            </a:cxnLst>
            <a:rect l="l" t="t" r="r" b="b"/>
            <a:pathLst>
              <a:path w="1184397" h="1282892">
                <a:moveTo>
                  <a:pt x="1184397" y="1282891"/>
                </a:moveTo>
                <a:cubicBezTo>
                  <a:pt x="530272" y="1282891"/>
                  <a:pt x="0" y="708521"/>
                  <a:pt x="0" y="1"/>
                </a:cubicBezTo>
                <a:lnTo>
                  <a:pt x="1184397" y="1"/>
                </a:lnTo>
                <a:lnTo>
                  <a:pt x="1184397" y="1282891"/>
                </a:lnTo>
                <a:close/>
              </a:path>
            </a:pathLst>
          </a:custGeom>
          <a:solidFill>
            <a:srgbClr val="E49B3C"/>
          </a:solidFill>
          <a:ln w="12700" cap="flat" cmpd="sng" algn="ctr">
            <a:solidFill>
              <a:schemeClr val="bg1"/>
            </a:solidFill>
            <a:prstDash val="solid"/>
          </a:ln>
          <a:effectLst>
            <a:outerShdw blurRad="50800" dist="38100" dir="8100000" algn="tr" rotWithShape="0">
              <a:prstClr val="black">
                <a:alpha val="40000"/>
              </a:prstClr>
            </a:outerShdw>
          </a:effectLst>
        </p:spPr>
        <p:txBody>
          <a:bodyPr spcFirstLastPara="0" vert="horz" wrap="square" lIns="274320" tIns="78232" rIns="91440" bIns="425135" numCol="1" spcCol="1270" anchor="ctr" anchorCtr="0">
            <a:noAutofit/>
          </a:bodyPr>
          <a:lstStyle/>
          <a:p>
            <a:pPr marL="0" marR="0" lvl="0" indent="0" algn="ctr" defTabSz="488950" eaLnBrk="1" fontAlgn="auto" latinLnBrk="0" hangingPunct="1">
              <a:lnSpc>
                <a:spcPct val="90000"/>
              </a:lnSpc>
              <a:spcBef>
                <a:spcPts val="0"/>
              </a:spcBef>
              <a:spcAft>
                <a:spcPct val="35000"/>
              </a:spcAft>
              <a:buClrTx/>
              <a:buSzTx/>
              <a:buFontTx/>
              <a:buNone/>
              <a:tabLst/>
              <a:defRPr/>
            </a:pPr>
            <a:r>
              <a:rPr kumimoji="0" lang="en-US" sz="1200" b="1" i="0" u="none" strike="noStrike" kern="0" cap="none" spc="0" normalizeH="0" baseline="0" noProof="0" dirty="0" smtClean="0">
                <a:ln>
                  <a:noFill/>
                </a:ln>
                <a:solidFill>
                  <a:prstClr val="white"/>
                </a:solidFill>
                <a:effectLst/>
                <a:uLnTx/>
                <a:uFillTx/>
                <a:latin typeface="Calibri"/>
              </a:rPr>
              <a:t>Past</a:t>
            </a:r>
          </a:p>
          <a:p>
            <a:pPr marL="0" marR="0" lvl="0" indent="0" algn="ctr" defTabSz="488950" eaLnBrk="1" fontAlgn="auto" latinLnBrk="0" hangingPunct="1">
              <a:lnSpc>
                <a:spcPct val="90000"/>
              </a:lnSpc>
              <a:spcBef>
                <a:spcPts val="0"/>
              </a:spcBef>
              <a:spcAft>
                <a:spcPct val="35000"/>
              </a:spcAft>
              <a:buClrTx/>
              <a:buSzTx/>
              <a:buFontTx/>
              <a:buNone/>
              <a:tabLst/>
              <a:defRPr/>
            </a:pPr>
            <a:r>
              <a:rPr kumimoji="0" lang="en-US" sz="1200" b="1" i="0" u="none" strike="noStrike" kern="0" cap="none" spc="0" normalizeH="0" baseline="0" noProof="0" dirty="0" smtClean="0">
                <a:ln>
                  <a:noFill/>
                </a:ln>
                <a:solidFill>
                  <a:prstClr val="white"/>
                </a:solidFill>
                <a:effectLst/>
                <a:uLnTx/>
                <a:uFillTx/>
                <a:latin typeface="Calibri"/>
              </a:rPr>
              <a:t>Performance</a:t>
            </a:r>
          </a:p>
        </p:txBody>
      </p:sp>
      <p:grpSp>
        <p:nvGrpSpPr>
          <p:cNvPr id="2" name="Group 1"/>
          <p:cNvGrpSpPr/>
          <p:nvPr/>
        </p:nvGrpSpPr>
        <p:grpSpPr>
          <a:xfrm>
            <a:off x="438652" y="77267"/>
            <a:ext cx="11056192" cy="1097280"/>
            <a:chOff x="438652" y="77267"/>
            <a:chExt cx="11056192" cy="109728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652" y="77267"/>
              <a:ext cx="1924082" cy="1097280"/>
            </a:xfrm>
            <a:prstGeom prst="rect">
              <a:avLst/>
            </a:prstGeom>
          </p:spPr>
        </p:pic>
        <p:sp>
          <p:nvSpPr>
            <p:cNvPr id="16" name="Rectangle 15"/>
            <p:cNvSpPr/>
            <p:nvPr/>
          </p:nvSpPr>
          <p:spPr>
            <a:xfrm>
              <a:off x="2318420" y="164242"/>
              <a:ext cx="7164398" cy="923330"/>
            </a:xfrm>
            <a:prstGeom prst="rect">
              <a:avLst/>
            </a:prstGeom>
            <a:noFill/>
          </p:spPr>
          <p:txBody>
            <a:bodyPr wrap="none" lIns="91440" tIns="45720" rIns="91440" bIns="45720">
              <a:spAutoFit/>
            </a:bodyPr>
            <a:lstStyle/>
            <a:p>
              <a:pPr algn="ctr"/>
              <a:r>
                <a:rPr lang="en-US" sz="5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5000" endA="300" endPos="45500" dir="5400000" sy="-100000" algn="bl" rotWithShape="0"/>
                  </a:effectLst>
                </a:rPr>
                <a:t>Robeck Consulting; L.L.C.</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5000" endA="300" endPos="45500" dir="5400000" sy="-100000" algn="bl" rotWithShape="0"/>
                </a:effectLst>
              </a:endParaRPr>
            </a:p>
          </p:txBody>
        </p:sp>
        <p:pic>
          <p:nvPicPr>
            <p:cNvPr id="20" name="Picture 19"/>
            <p:cNvPicPr>
              <a:picLocks noChangeAspect="1"/>
            </p:cNvPicPr>
            <p:nvPr/>
          </p:nvPicPr>
          <p:blipFill>
            <a:blip r:embed="rId4"/>
            <a:stretch>
              <a:fillRect/>
            </a:stretch>
          </p:blipFill>
          <p:spPr>
            <a:xfrm>
              <a:off x="9408926" y="77267"/>
              <a:ext cx="2085918" cy="1097280"/>
            </a:xfrm>
            <a:prstGeom prst="rect">
              <a:avLst/>
            </a:prstGeom>
          </p:spPr>
        </p:pic>
      </p:grpSp>
      <p:sp>
        <p:nvSpPr>
          <p:cNvPr id="21" name="TextBox 20"/>
          <p:cNvSpPr txBox="1"/>
          <p:nvPr/>
        </p:nvSpPr>
        <p:spPr>
          <a:xfrm>
            <a:off x="438652" y="1237477"/>
            <a:ext cx="3893204" cy="2308324"/>
          </a:xfrm>
          <a:prstGeom prst="rect">
            <a:avLst/>
          </a:prstGeom>
          <a:noFill/>
        </p:spPr>
        <p:txBody>
          <a:bodyPr wrap="square" rtlCol="0">
            <a:spAutoFit/>
          </a:bodyPr>
          <a:lstStyle/>
          <a:p>
            <a:pPr algn="just"/>
            <a:r>
              <a:rPr lang="en-US" sz="1600" dirty="0" smtClean="0"/>
              <a:t>Our company is 100 % owned and operated by determined veterans accustomed to tackling tough problems and providing solutions.  We are servant leaders, strategic thinkers and doers. Our strengths are derived by individual initiative, discipline and hard-won experience.  We have impeccable credentials with strong qualities of mind and character.</a:t>
            </a:r>
            <a:endParaRPr lang="en-US" sz="1600" dirty="0"/>
          </a:p>
        </p:txBody>
      </p:sp>
      <p:sp>
        <p:nvSpPr>
          <p:cNvPr id="23" name="TextBox 22"/>
          <p:cNvSpPr txBox="1"/>
          <p:nvPr/>
        </p:nvSpPr>
        <p:spPr>
          <a:xfrm>
            <a:off x="6151418" y="1265388"/>
            <a:ext cx="5264727" cy="1569660"/>
          </a:xfrm>
          <a:prstGeom prst="rect">
            <a:avLst/>
          </a:prstGeom>
          <a:noFill/>
        </p:spPr>
        <p:txBody>
          <a:bodyPr wrap="square" rtlCol="0">
            <a:spAutoFit/>
          </a:bodyPr>
          <a:lstStyle/>
          <a:p>
            <a:pPr algn="r"/>
            <a:r>
              <a:rPr lang="en-US" sz="1600" dirty="0" smtClean="0"/>
              <a:t>We provide Management and Business Consulting services with a wide range of expertise from high – level to entry level in support of your needs in fulfilling all your IT support, Project/Program Management and training needs using streamlined practices and our </a:t>
            </a:r>
            <a:r>
              <a:rPr lang="en-US" sz="1600" i="1" dirty="0" smtClean="0"/>
              <a:t>Flat Organizational</a:t>
            </a:r>
            <a:r>
              <a:rPr lang="en-US" sz="1600" dirty="0" smtClean="0"/>
              <a:t/>
            </a:r>
            <a:br>
              <a:rPr lang="en-US" sz="1600" dirty="0" smtClean="0"/>
            </a:br>
            <a:r>
              <a:rPr lang="en-US" sz="1600" dirty="0" smtClean="0"/>
              <a:t> structure </a:t>
            </a:r>
            <a:endParaRPr lang="en-US" sz="1600" dirty="0"/>
          </a:p>
        </p:txBody>
      </p:sp>
      <p:sp>
        <p:nvSpPr>
          <p:cNvPr id="24" name="TextBox 23"/>
          <p:cNvSpPr txBox="1"/>
          <p:nvPr/>
        </p:nvSpPr>
        <p:spPr>
          <a:xfrm>
            <a:off x="8073655" y="2609076"/>
            <a:ext cx="3231654" cy="1338828"/>
          </a:xfrm>
          <a:prstGeom prst="rect">
            <a:avLst/>
          </a:prstGeom>
          <a:noFill/>
        </p:spPr>
        <p:txBody>
          <a:bodyPr vert="horz" wrap="square" rtlCol="0">
            <a:spAutoFit/>
          </a:bodyPr>
          <a:lstStyle/>
          <a:p>
            <a:r>
              <a:rPr lang="en-US" sz="900" dirty="0" smtClean="0"/>
              <a:t>541611 – Management Consulting Services</a:t>
            </a:r>
          </a:p>
          <a:p>
            <a:r>
              <a:rPr lang="en-US" sz="900" dirty="0" smtClean="0"/>
              <a:t>541612 – Human Resources Consulting Services</a:t>
            </a:r>
          </a:p>
          <a:p>
            <a:r>
              <a:rPr lang="en-US" sz="900" dirty="0" smtClean="0"/>
              <a:t>541618 – Consulting Services</a:t>
            </a:r>
          </a:p>
          <a:p>
            <a:r>
              <a:rPr lang="en-US" sz="900" dirty="0" smtClean="0"/>
              <a:t>541511 – Computer Programming Services</a:t>
            </a:r>
          </a:p>
          <a:p>
            <a:r>
              <a:rPr lang="en-US" sz="900" dirty="0" smtClean="0"/>
              <a:t>541512 – Computer System Design Services</a:t>
            </a:r>
          </a:p>
          <a:p>
            <a:r>
              <a:rPr lang="en-US" sz="900" dirty="0" smtClean="0"/>
              <a:t>541513 – Computer Facilities Management Services</a:t>
            </a:r>
          </a:p>
          <a:p>
            <a:r>
              <a:rPr lang="en-US" sz="900" dirty="0" smtClean="0"/>
              <a:t>518210  - Data Processing, Hosting and Related Services</a:t>
            </a:r>
          </a:p>
          <a:p>
            <a:r>
              <a:rPr lang="en-US" sz="900" dirty="0" smtClean="0"/>
              <a:t>611420 – Computer Training</a:t>
            </a:r>
          </a:p>
          <a:p>
            <a:r>
              <a:rPr lang="en-US" sz="900" dirty="0" smtClean="0"/>
              <a:t>611430 – Professional and Management Development Training</a:t>
            </a:r>
            <a:endParaRPr lang="en-US" sz="900" dirty="0"/>
          </a:p>
        </p:txBody>
      </p:sp>
      <p:sp>
        <p:nvSpPr>
          <p:cNvPr id="25" name="TextBox 24"/>
          <p:cNvSpPr txBox="1"/>
          <p:nvPr/>
        </p:nvSpPr>
        <p:spPr>
          <a:xfrm>
            <a:off x="533241" y="3545801"/>
            <a:ext cx="3333155" cy="338554"/>
          </a:xfrm>
          <a:prstGeom prst="rect">
            <a:avLst/>
          </a:prstGeom>
          <a:noFill/>
        </p:spPr>
        <p:txBody>
          <a:bodyPr wrap="square" rtlCol="0">
            <a:spAutoFit/>
          </a:bodyPr>
          <a:lstStyle/>
          <a:p>
            <a:r>
              <a:rPr lang="en-US" sz="1600" b="1" dirty="0" smtClean="0">
                <a:solidFill>
                  <a:srgbClr val="00B0F0"/>
                </a:solidFill>
              </a:rPr>
              <a:t>Duns – 877270319/Cage – 7C0U3</a:t>
            </a:r>
            <a:endParaRPr lang="en-US" sz="1600" b="1" dirty="0">
              <a:solidFill>
                <a:srgbClr val="00B0F0"/>
              </a:solidFill>
            </a:endParaRPr>
          </a:p>
        </p:txBody>
      </p:sp>
      <p:sp>
        <p:nvSpPr>
          <p:cNvPr id="26" name="TextBox 25"/>
          <p:cNvSpPr txBox="1"/>
          <p:nvPr/>
        </p:nvSpPr>
        <p:spPr>
          <a:xfrm>
            <a:off x="-99972" y="164242"/>
            <a:ext cx="492443" cy="6532122"/>
          </a:xfrm>
          <a:prstGeom prst="rect">
            <a:avLst/>
          </a:prstGeom>
          <a:noFill/>
        </p:spPr>
        <p:txBody>
          <a:bodyPr vert="vert270" wrap="square" rtlCol="0">
            <a:spAutoFit/>
          </a:bodyPr>
          <a:lstStyle/>
          <a:p>
            <a:r>
              <a:rPr lang="en-US" sz="2000" dirty="0" smtClean="0">
                <a:hlinkClick r:id="rId5"/>
              </a:rPr>
              <a:t>www.robeckconsultinggov.com</a:t>
            </a:r>
            <a:r>
              <a:rPr lang="en-US" sz="2000" dirty="0" smtClean="0"/>
              <a:t>  </a:t>
            </a:r>
            <a:r>
              <a:rPr lang="en-US" sz="2000" dirty="0" smtClean="0">
                <a:solidFill>
                  <a:schemeClr val="accent1">
                    <a:lumMod val="75000"/>
                  </a:schemeClr>
                </a:solidFill>
              </a:rPr>
              <a:t>|</a:t>
            </a:r>
            <a:r>
              <a:rPr lang="en-US" sz="2000" dirty="0" smtClean="0"/>
              <a:t> </a:t>
            </a:r>
            <a:r>
              <a:rPr lang="en-US" sz="2000" dirty="0" smtClean="0">
                <a:hlinkClick r:id="rId6"/>
              </a:rPr>
              <a:t>info@robeckconsulting.com</a:t>
            </a:r>
            <a:r>
              <a:rPr lang="en-US" sz="2000" dirty="0" smtClean="0"/>
              <a:t> </a:t>
            </a:r>
            <a:r>
              <a:rPr lang="en-US" dirty="0" smtClean="0"/>
              <a:t> </a:t>
            </a:r>
            <a:endParaRPr lang="en-US" dirty="0"/>
          </a:p>
        </p:txBody>
      </p:sp>
      <p:sp>
        <p:nvSpPr>
          <p:cNvPr id="28" name="TextBox 27"/>
          <p:cNvSpPr txBox="1"/>
          <p:nvPr/>
        </p:nvSpPr>
        <p:spPr>
          <a:xfrm>
            <a:off x="11600873" y="1265387"/>
            <a:ext cx="461665" cy="5006103"/>
          </a:xfrm>
          <a:prstGeom prst="rect">
            <a:avLst/>
          </a:prstGeom>
          <a:noFill/>
        </p:spPr>
        <p:txBody>
          <a:bodyPr vert="vert270" wrap="square" rtlCol="0">
            <a:spAutoFit/>
          </a:bodyPr>
          <a:lstStyle/>
          <a:p>
            <a:r>
              <a:rPr lang="en-US" b="1" i="1" dirty="0" smtClean="0">
                <a:solidFill>
                  <a:schemeClr val="accent1">
                    <a:lumMod val="75000"/>
                  </a:schemeClr>
                </a:solidFill>
              </a:rPr>
              <a:t>Phone (210) 381 – 3025  </a:t>
            </a:r>
            <a:r>
              <a:rPr lang="en-US" b="1" dirty="0" smtClean="0">
                <a:solidFill>
                  <a:schemeClr val="accent1">
                    <a:lumMod val="75000"/>
                  </a:schemeClr>
                </a:solidFill>
              </a:rPr>
              <a:t>|</a:t>
            </a:r>
            <a:r>
              <a:rPr lang="en-US" b="1" i="1" dirty="0" smtClean="0">
                <a:solidFill>
                  <a:schemeClr val="accent1">
                    <a:lumMod val="75000"/>
                  </a:schemeClr>
                </a:solidFill>
              </a:rPr>
              <a:t>  Fax: (253) 679 - 5978</a:t>
            </a:r>
            <a:endParaRPr lang="en-US" b="1" i="1" dirty="0">
              <a:solidFill>
                <a:schemeClr val="accent1">
                  <a:lumMod val="75000"/>
                </a:schemeClr>
              </a:solidFill>
            </a:endParaRPr>
          </a:p>
        </p:txBody>
      </p:sp>
      <p:sp>
        <p:nvSpPr>
          <p:cNvPr id="30" name="TextBox 29"/>
          <p:cNvSpPr txBox="1"/>
          <p:nvPr/>
        </p:nvSpPr>
        <p:spPr>
          <a:xfrm>
            <a:off x="8184491" y="4522984"/>
            <a:ext cx="3120818" cy="261610"/>
          </a:xfrm>
          <a:prstGeom prst="rect">
            <a:avLst/>
          </a:prstGeom>
          <a:noFill/>
        </p:spPr>
        <p:txBody>
          <a:bodyPr wrap="square" rtlCol="0">
            <a:spAutoFit/>
          </a:bodyPr>
          <a:lstStyle/>
          <a:p>
            <a:pPr algn="r"/>
            <a:r>
              <a:rPr lang="en-US" sz="1100" b="1" dirty="0" smtClean="0">
                <a:solidFill>
                  <a:schemeClr val="accent1">
                    <a:lumMod val="75000"/>
                  </a:schemeClr>
                </a:solidFill>
              </a:rPr>
              <a:t>DIBE, ESBE, HABE, MBE, VBE, WBE</a:t>
            </a:r>
            <a:endParaRPr lang="en-US" sz="1100" b="1" dirty="0">
              <a:solidFill>
                <a:schemeClr val="accent1">
                  <a:lumMod val="75000"/>
                </a:schemeClr>
              </a:solidFill>
            </a:endParaRPr>
          </a:p>
        </p:txBody>
      </p:sp>
      <p:sp>
        <p:nvSpPr>
          <p:cNvPr id="31" name="TextBox 30"/>
          <p:cNvSpPr txBox="1"/>
          <p:nvPr/>
        </p:nvSpPr>
        <p:spPr>
          <a:xfrm>
            <a:off x="8184491" y="4085958"/>
            <a:ext cx="3167460" cy="430887"/>
          </a:xfrm>
          <a:prstGeom prst="rect">
            <a:avLst/>
          </a:prstGeom>
          <a:noFill/>
        </p:spPr>
        <p:txBody>
          <a:bodyPr vert="horz" wrap="square" rtlCol="0">
            <a:spAutoFit/>
          </a:bodyPr>
          <a:lstStyle/>
          <a:p>
            <a:pPr algn="r"/>
            <a:r>
              <a:rPr lang="en-US" sz="1100" b="1" dirty="0" smtClean="0">
                <a:solidFill>
                  <a:schemeClr val="accent1">
                    <a:lumMod val="75000"/>
                  </a:schemeClr>
                </a:solidFill>
              </a:rPr>
              <a:t>South Central Texas Regional Certification Agency (SCTRCA) – Certification # 215049190</a:t>
            </a:r>
          </a:p>
        </p:txBody>
      </p:sp>
      <p:sp>
        <p:nvSpPr>
          <p:cNvPr id="32" name="TextBox 31"/>
          <p:cNvSpPr txBox="1"/>
          <p:nvPr/>
        </p:nvSpPr>
        <p:spPr>
          <a:xfrm>
            <a:off x="8901723" y="5202280"/>
            <a:ext cx="2449287" cy="600164"/>
          </a:xfrm>
          <a:prstGeom prst="rect">
            <a:avLst/>
          </a:prstGeom>
          <a:noFill/>
        </p:spPr>
        <p:txBody>
          <a:bodyPr wrap="square" rtlCol="0">
            <a:spAutoFit/>
          </a:bodyPr>
          <a:lstStyle/>
          <a:p>
            <a:pPr algn="r"/>
            <a:r>
              <a:rPr lang="en-US" sz="1100" b="1" dirty="0" smtClean="0">
                <a:solidFill>
                  <a:schemeClr val="accent1">
                    <a:lumMod val="75000"/>
                  </a:schemeClr>
                </a:solidFill>
              </a:rPr>
              <a:t>Small Business Administration (SBA) Certified Woman-owned Small Business</a:t>
            </a:r>
            <a:endParaRPr lang="en-US" sz="1100" b="1" dirty="0">
              <a:solidFill>
                <a:schemeClr val="accent1">
                  <a:lumMod val="75000"/>
                </a:schemeClr>
              </a:solidFill>
            </a:endParaRPr>
          </a:p>
        </p:txBody>
      </p:sp>
      <p:pic>
        <p:nvPicPr>
          <p:cNvPr id="33" name="Picture 3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69021" y="4310889"/>
            <a:ext cx="663263" cy="685800"/>
          </a:xfrm>
          <a:prstGeom prst="rect">
            <a:avLst/>
          </a:prstGeom>
        </p:spPr>
      </p:pic>
      <p:pic>
        <p:nvPicPr>
          <p:cNvPr id="34" name="Picture 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369021" y="5114505"/>
            <a:ext cx="685800" cy="685800"/>
          </a:xfrm>
          <a:prstGeom prst="rect">
            <a:avLst/>
          </a:prstGeom>
        </p:spPr>
      </p:pic>
      <p:pic>
        <p:nvPicPr>
          <p:cNvPr id="35" name="Picture 3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184491" y="5918091"/>
            <a:ext cx="1790855" cy="685859"/>
          </a:xfrm>
          <a:prstGeom prst="rect">
            <a:avLst/>
          </a:prstGeom>
        </p:spPr>
      </p:pic>
      <p:sp>
        <p:nvSpPr>
          <p:cNvPr id="37" name="TextBox 36"/>
          <p:cNvSpPr txBox="1"/>
          <p:nvPr/>
        </p:nvSpPr>
        <p:spPr>
          <a:xfrm>
            <a:off x="444658" y="5828294"/>
            <a:ext cx="5148978" cy="1107996"/>
          </a:xfrm>
          <a:prstGeom prst="rect">
            <a:avLst/>
          </a:prstGeom>
          <a:noFill/>
        </p:spPr>
        <p:txBody>
          <a:bodyPr wrap="square" rtlCol="0">
            <a:spAutoFit/>
          </a:bodyPr>
          <a:lstStyle/>
          <a:p>
            <a:pPr lvl="0">
              <a:defRPr/>
            </a:pPr>
            <a:r>
              <a:rPr lang="en-US" sz="1100" i="1" kern="0" dirty="0">
                <a:solidFill>
                  <a:prstClr val="black"/>
                </a:solidFill>
              </a:rPr>
              <a:t>Our Most Recent Customers:</a:t>
            </a:r>
          </a:p>
          <a:p>
            <a:pPr marL="171450" lvl="0" indent="-171450">
              <a:buFont typeface="Arial" panose="020B0604020202020204" pitchFamily="34" charset="0"/>
              <a:buChar char="•"/>
              <a:defRPr/>
            </a:pPr>
            <a:r>
              <a:rPr lang="en-US" sz="1100" i="1" kern="0" dirty="0">
                <a:solidFill>
                  <a:prstClr val="black"/>
                </a:solidFill>
              </a:rPr>
              <a:t>Argo Group International – Enterprise Software Development/Hardware </a:t>
            </a:r>
            <a:r>
              <a:rPr lang="en-US" sz="1100" i="1" kern="0" dirty="0" smtClean="0">
                <a:solidFill>
                  <a:prstClr val="black"/>
                </a:solidFill>
              </a:rPr>
              <a:t>Deployment</a:t>
            </a:r>
          </a:p>
          <a:p>
            <a:pPr marL="171450" lvl="0" indent="-171450">
              <a:buFont typeface="Arial" panose="020B0604020202020204" pitchFamily="34" charset="0"/>
              <a:buChar char="•"/>
              <a:defRPr/>
            </a:pPr>
            <a:r>
              <a:rPr lang="en-US" sz="1100" i="1" kern="0" dirty="0" smtClean="0">
                <a:solidFill>
                  <a:prstClr val="black"/>
                </a:solidFill>
              </a:rPr>
              <a:t>Southwest Credit – Enterprise Consulting, Network/Systems IT Support, Software</a:t>
            </a:r>
          </a:p>
          <a:p>
            <a:pPr marL="171450" lvl="0" indent="-171450">
              <a:buFont typeface="Arial" panose="020B0604020202020204" pitchFamily="34" charset="0"/>
              <a:buChar char="•"/>
              <a:defRPr/>
            </a:pPr>
            <a:r>
              <a:rPr lang="en-US" sz="1100" i="1" kern="0" dirty="0" smtClean="0">
                <a:solidFill>
                  <a:prstClr val="black"/>
                </a:solidFill>
              </a:rPr>
              <a:t>Excelsis Energy – Enterprise Consulting, Cloud Computing, Software Web Design</a:t>
            </a:r>
          </a:p>
          <a:p>
            <a:pPr marL="171450" lvl="0" indent="-171450">
              <a:buFont typeface="Arial" panose="020B0604020202020204" pitchFamily="34" charset="0"/>
              <a:buChar char="•"/>
              <a:defRPr/>
            </a:pPr>
            <a:r>
              <a:rPr lang="en-US" sz="1100" i="1" kern="0" dirty="0" smtClean="0">
                <a:solidFill>
                  <a:prstClr val="black"/>
                </a:solidFill>
              </a:rPr>
              <a:t>Novus Energy Group – Enterprise Consulting, Cloud Computer, Infrastructure</a:t>
            </a:r>
            <a:endParaRPr lang="en-US" sz="1100" i="1" kern="0" dirty="0">
              <a:solidFill>
                <a:prstClr val="black"/>
              </a:solidFill>
            </a:endParaRPr>
          </a:p>
          <a:p>
            <a:endParaRPr lang="en-US" sz="1100" dirty="0"/>
          </a:p>
        </p:txBody>
      </p:sp>
      <p:pic>
        <p:nvPicPr>
          <p:cNvPr id="15" name="Picture 1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118621" y="5689550"/>
            <a:ext cx="1023582" cy="914400"/>
          </a:xfrm>
          <a:prstGeom prst="rect">
            <a:avLst/>
          </a:prstGeom>
        </p:spPr>
      </p:pic>
      <p:pic>
        <p:nvPicPr>
          <p:cNvPr id="17" name="Picture 1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55752" y="1315482"/>
            <a:ext cx="868102" cy="914400"/>
          </a:xfrm>
          <a:prstGeom prst="rect">
            <a:avLst/>
          </a:prstGeom>
        </p:spPr>
      </p:pic>
      <p:pic>
        <p:nvPicPr>
          <p:cNvPr id="38" name="Picture 3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019571" y="5502362"/>
            <a:ext cx="1085128" cy="1143000"/>
          </a:xfrm>
          <a:prstGeom prst="rect">
            <a:avLst/>
          </a:prstGeom>
        </p:spPr>
      </p:pic>
    </p:spTree>
    <p:extLst>
      <p:ext uri="{BB962C8B-B14F-4D97-AF65-F5344CB8AC3E}">
        <p14:creationId xmlns:p14="http://schemas.microsoft.com/office/powerpoint/2010/main" val="2201603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8652" y="77267"/>
            <a:ext cx="1924082" cy="1097280"/>
          </a:xfrm>
          <a:prstGeom prst="rect">
            <a:avLst/>
          </a:prstGeom>
        </p:spPr>
      </p:pic>
      <p:sp>
        <p:nvSpPr>
          <p:cNvPr id="6" name="Rectangle 5"/>
          <p:cNvSpPr/>
          <p:nvPr/>
        </p:nvSpPr>
        <p:spPr>
          <a:xfrm>
            <a:off x="2318420" y="164242"/>
            <a:ext cx="7164398" cy="923330"/>
          </a:xfrm>
          <a:prstGeom prst="rect">
            <a:avLst/>
          </a:prstGeom>
          <a:noFill/>
        </p:spPr>
        <p:txBody>
          <a:bodyPr wrap="none" lIns="91440" tIns="45720" rIns="91440" bIns="45720">
            <a:spAutoFit/>
          </a:bodyPr>
          <a:lstStyle/>
          <a:p>
            <a:pPr algn="ctr"/>
            <a:r>
              <a:rPr lang="en-US" sz="5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5000" endA="300" endPos="45500" dir="5400000" sy="-100000" algn="bl" rotWithShape="0"/>
                </a:effectLst>
              </a:rPr>
              <a:t>Robeck Consulting; L.L.C.</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5000" endA="300" endPos="45500" dir="5400000" sy="-100000" algn="bl" rotWithShape="0"/>
              </a:effectLst>
            </a:endParaRPr>
          </a:p>
        </p:txBody>
      </p:sp>
      <p:pic>
        <p:nvPicPr>
          <p:cNvPr id="7" name="Picture 6"/>
          <p:cNvPicPr>
            <a:picLocks noChangeAspect="1"/>
          </p:cNvPicPr>
          <p:nvPr/>
        </p:nvPicPr>
        <p:blipFill>
          <a:blip r:embed="rId3"/>
          <a:stretch>
            <a:fillRect/>
          </a:stretch>
        </p:blipFill>
        <p:spPr>
          <a:xfrm>
            <a:off x="9408926" y="77267"/>
            <a:ext cx="2085918" cy="1097280"/>
          </a:xfrm>
          <a:prstGeom prst="rect">
            <a:avLst/>
          </a:prstGeom>
        </p:spPr>
      </p:pic>
      <p:sp>
        <p:nvSpPr>
          <p:cNvPr id="9" name="Rectangle 8"/>
          <p:cNvSpPr>
            <a:spLocks noChangeAspect="1"/>
          </p:cNvSpPr>
          <p:nvPr/>
        </p:nvSpPr>
        <p:spPr>
          <a:xfrm>
            <a:off x="461665" y="1354732"/>
            <a:ext cx="11056190" cy="1234440"/>
          </a:xfrm>
          <a:prstGeom prst="rect">
            <a:avLst/>
          </a:prstGeom>
          <a:solidFill>
            <a:schemeClr val="accent1">
              <a:lumMod val="75000"/>
              <a:alpha val="14902"/>
            </a:schemeClr>
          </a:solidFill>
          <a:ln w="12700" cap="flat" cmpd="sng" algn="ctr">
            <a:solidFill>
              <a:schemeClr val="accent5">
                <a:lumMod val="75000"/>
              </a:schemeClr>
            </a:solidFill>
            <a:prstDash val="solid"/>
          </a:ln>
          <a:effectLst/>
        </p:spPr>
        <p:txBody>
          <a:bodyPr spcFirstLastPara="0" vert="horz" wrap="square" lIns="84067" tIns="91440" rIns="1355140" bIns="91440" numCol="1" spcCol="1270" anchor="t" anchorCtr="0">
            <a:noAutofit/>
          </a:bodyPr>
          <a:lstStyle/>
          <a:p>
            <a:pPr indent="-285750" defTabSz="533400" fontAlgn="auto">
              <a:lnSpc>
                <a:spcPct val="90000"/>
              </a:lnSpc>
              <a:spcBef>
                <a:spcPts val="0"/>
              </a:spcBef>
              <a:spcAft>
                <a:spcPct val="15000"/>
              </a:spcAft>
            </a:pPr>
            <a:endParaRPr lang="en-US" sz="1200" dirty="0" smtClean="0">
              <a:solidFill>
                <a:schemeClr val="accent1">
                  <a:lumMod val="75000"/>
                </a:schemeClr>
              </a:solidFill>
            </a:endParaRPr>
          </a:p>
        </p:txBody>
      </p:sp>
      <p:sp>
        <p:nvSpPr>
          <p:cNvPr id="11" name="Rectangle 10"/>
          <p:cNvSpPr>
            <a:spLocks noChangeAspect="1"/>
          </p:cNvSpPr>
          <p:nvPr/>
        </p:nvSpPr>
        <p:spPr>
          <a:xfrm>
            <a:off x="461665" y="4097697"/>
            <a:ext cx="11056190" cy="1234440"/>
          </a:xfrm>
          <a:prstGeom prst="rect">
            <a:avLst/>
          </a:prstGeom>
          <a:solidFill>
            <a:schemeClr val="bg1">
              <a:lumMod val="50000"/>
              <a:alpha val="14902"/>
            </a:schemeClr>
          </a:solidFill>
          <a:ln w="12700" cap="flat" cmpd="sng" algn="ctr">
            <a:solidFill>
              <a:schemeClr val="tx1">
                <a:lumMod val="85000"/>
                <a:lumOff val="15000"/>
              </a:schemeClr>
            </a:solidFill>
            <a:prstDash val="solid"/>
          </a:ln>
          <a:effectLst/>
        </p:spPr>
        <p:txBody>
          <a:bodyPr spcFirstLastPara="0" vert="horz" wrap="square" lIns="1280160" tIns="91440" rIns="83489" bIns="91440" numCol="1" spcCol="1270" anchor="t" anchorCtr="0">
            <a:noAutofit/>
          </a:bodyPr>
          <a:lstStyle/>
          <a:p>
            <a:endParaRPr lang="en-US" sz="1100" dirty="0" smtClean="0">
              <a:solidFill>
                <a:schemeClr val="accent1">
                  <a:lumMod val="75000"/>
                </a:schemeClr>
              </a:solidFill>
            </a:endParaRPr>
          </a:p>
        </p:txBody>
      </p:sp>
      <p:sp>
        <p:nvSpPr>
          <p:cNvPr id="13" name="Rectangle 12"/>
          <p:cNvSpPr>
            <a:spLocks noChangeAspect="1"/>
          </p:cNvSpPr>
          <p:nvPr/>
        </p:nvSpPr>
        <p:spPr>
          <a:xfrm>
            <a:off x="461666" y="5451585"/>
            <a:ext cx="11056189" cy="1234440"/>
          </a:xfrm>
          <a:prstGeom prst="rect">
            <a:avLst/>
          </a:prstGeom>
          <a:solidFill>
            <a:srgbClr val="EEAC65">
              <a:alpha val="14902"/>
            </a:srgbClr>
          </a:solidFill>
          <a:ln w="12700" cap="flat" cmpd="sng" algn="ctr">
            <a:solidFill>
              <a:schemeClr val="accent4">
                <a:lumMod val="75000"/>
              </a:schemeClr>
            </a:solidFill>
            <a:prstDash val="solid"/>
          </a:ln>
          <a:effectLst/>
        </p:spPr>
        <p:txBody>
          <a:bodyPr spcFirstLastPara="0" vert="horz" wrap="square" lIns="72613" tIns="91440" rIns="1345747" bIns="91440" numCol="1" spcCol="1270" anchor="t" anchorCtr="0">
            <a:noAutofit/>
          </a:bodyPr>
          <a:lstStyle/>
          <a:p>
            <a:pPr marL="171450" indent="-171450">
              <a:buFont typeface="Arial" panose="020B0604020202020204" pitchFamily="34" charset="0"/>
              <a:buChar char="•"/>
            </a:pPr>
            <a:endParaRPr lang="en-US" sz="1100" dirty="0" smtClean="0">
              <a:solidFill>
                <a:schemeClr val="accent1">
                  <a:lumMod val="75000"/>
                </a:schemeClr>
              </a:solidFill>
            </a:endParaRPr>
          </a:p>
          <a:p>
            <a:pPr marL="171450" indent="-171450">
              <a:buFont typeface="Arial" panose="020B0604020202020204" pitchFamily="34" charset="0"/>
              <a:buChar char="•"/>
            </a:pPr>
            <a:r>
              <a:rPr lang="en-US" sz="1100" dirty="0" smtClean="0">
                <a:solidFill>
                  <a:schemeClr val="accent1">
                    <a:lumMod val="75000"/>
                  </a:schemeClr>
                </a:solidFill>
              </a:rPr>
              <a:t>Microsoft Partner Network – Partner ID 4530849</a:t>
            </a:r>
          </a:p>
          <a:p>
            <a:pPr marL="171450" indent="-171450">
              <a:buFont typeface="Arial" panose="020B0604020202020204" pitchFamily="34" charset="0"/>
              <a:buChar char="•"/>
            </a:pPr>
            <a:r>
              <a:rPr lang="en-US" sz="1100" dirty="0" smtClean="0">
                <a:solidFill>
                  <a:schemeClr val="accent1">
                    <a:lumMod val="75000"/>
                  </a:schemeClr>
                </a:solidFill>
              </a:rPr>
              <a:t>American Info Systems (AIS) – American info Systems is a full service technology firm specializing in in strategic planning, execution and support of technology.</a:t>
            </a:r>
          </a:p>
          <a:p>
            <a:pPr marL="171450" indent="-171450">
              <a:buFont typeface="Arial" panose="020B0604020202020204" pitchFamily="34" charset="0"/>
              <a:buChar char="•"/>
            </a:pPr>
            <a:r>
              <a:rPr lang="en-US" sz="1100" dirty="0" smtClean="0">
                <a:solidFill>
                  <a:schemeClr val="accent1">
                    <a:lumMod val="75000"/>
                  </a:schemeClr>
                </a:solidFill>
              </a:rPr>
              <a:t>True North – True North is a full service recruiting and executive search firm specializing in Accounting, Finance, Information Technology, Supply Chain and Business Optimization services.</a:t>
            </a:r>
          </a:p>
          <a:p>
            <a:pPr marL="171450" indent="-171450">
              <a:buFont typeface="Arial" panose="020B0604020202020204" pitchFamily="34" charset="0"/>
              <a:buChar char="•"/>
            </a:pPr>
            <a:r>
              <a:rPr lang="en-US" sz="1100" dirty="0" smtClean="0">
                <a:solidFill>
                  <a:schemeClr val="accent1">
                    <a:lumMod val="75000"/>
                  </a:schemeClr>
                </a:solidFill>
              </a:rPr>
              <a:t>ITOPIA – ITOPIA provides end – to end cloud computing services including Platform as a Service (PaaS), Software as a Service (IaaS) and Software as a Service </a:t>
            </a:r>
            <a:r>
              <a:rPr lang="en-US" sz="1100" smtClean="0">
                <a:solidFill>
                  <a:schemeClr val="accent1">
                    <a:lumMod val="75000"/>
                  </a:schemeClr>
                </a:solidFill>
              </a:rPr>
              <a:t>(SaaS)</a:t>
            </a:r>
            <a:endParaRPr lang="en-US" sz="1100" dirty="0" smtClean="0">
              <a:solidFill>
                <a:schemeClr val="accent1">
                  <a:lumMod val="75000"/>
                </a:schemeClr>
              </a:solidFill>
            </a:endParaRPr>
          </a:p>
          <a:p>
            <a:pPr marL="171450" indent="-171450">
              <a:buFont typeface="Arial" panose="020B0604020202020204" pitchFamily="34" charset="0"/>
              <a:buChar char="•"/>
            </a:pPr>
            <a:endParaRPr lang="en-US" sz="1100" dirty="0" smtClean="0">
              <a:solidFill>
                <a:schemeClr val="accent1">
                  <a:lumMod val="75000"/>
                </a:schemeClr>
              </a:solidFill>
            </a:endParaRPr>
          </a:p>
        </p:txBody>
      </p:sp>
      <p:sp>
        <p:nvSpPr>
          <p:cNvPr id="14" name="TextBox 13"/>
          <p:cNvSpPr txBox="1"/>
          <p:nvPr/>
        </p:nvSpPr>
        <p:spPr>
          <a:xfrm>
            <a:off x="0" y="4073132"/>
            <a:ext cx="461665" cy="1255347"/>
          </a:xfrm>
          <a:prstGeom prst="rect">
            <a:avLst/>
          </a:prstGeom>
          <a:noFill/>
        </p:spPr>
        <p:txBody>
          <a:bodyPr vert="vert270" wrap="square" rtlCol="0">
            <a:spAutoFit/>
          </a:bodyPr>
          <a:lstStyle/>
          <a:p>
            <a:r>
              <a:rPr lang="en-US" dirty="0" smtClean="0">
                <a:solidFill>
                  <a:srgbClr val="0070C0"/>
                </a:solidFill>
              </a:rPr>
              <a:t>Why Robeck</a:t>
            </a:r>
            <a:endParaRPr lang="en-US" dirty="0">
              <a:solidFill>
                <a:srgbClr val="0070C0"/>
              </a:solidFill>
            </a:endParaRPr>
          </a:p>
        </p:txBody>
      </p:sp>
      <p:sp>
        <p:nvSpPr>
          <p:cNvPr id="15" name="TextBox 14"/>
          <p:cNvSpPr txBox="1"/>
          <p:nvPr/>
        </p:nvSpPr>
        <p:spPr>
          <a:xfrm>
            <a:off x="-23013" y="2677379"/>
            <a:ext cx="461665" cy="1202863"/>
          </a:xfrm>
          <a:prstGeom prst="rect">
            <a:avLst/>
          </a:prstGeom>
          <a:noFill/>
        </p:spPr>
        <p:txBody>
          <a:bodyPr vert="vert270" wrap="square" rtlCol="0">
            <a:spAutoFit/>
          </a:bodyPr>
          <a:lstStyle/>
          <a:p>
            <a:r>
              <a:rPr lang="en-US" dirty="0" smtClean="0">
                <a:solidFill>
                  <a:srgbClr val="0070C0"/>
                </a:solidFill>
              </a:rPr>
              <a:t>Our Values</a:t>
            </a:r>
            <a:endParaRPr lang="en-US" dirty="0">
              <a:solidFill>
                <a:srgbClr val="0070C0"/>
              </a:solidFill>
            </a:endParaRPr>
          </a:p>
        </p:txBody>
      </p:sp>
      <p:sp>
        <p:nvSpPr>
          <p:cNvPr id="16" name="Rectangle 15"/>
          <p:cNvSpPr>
            <a:spLocks noChangeAspect="1"/>
          </p:cNvSpPr>
          <p:nvPr/>
        </p:nvSpPr>
        <p:spPr>
          <a:xfrm>
            <a:off x="438653" y="2715586"/>
            <a:ext cx="11056190" cy="1234440"/>
          </a:xfrm>
          <a:prstGeom prst="rect">
            <a:avLst/>
          </a:prstGeom>
          <a:solidFill>
            <a:srgbClr val="FF6565">
              <a:alpha val="14902"/>
            </a:srgbClr>
          </a:solidFill>
          <a:ln w="12700" cap="flat" cmpd="sng" algn="ctr">
            <a:solidFill>
              <a:srgbClr val="FF0000"/>
            </a:solidFill>
            <a:prstDash val="solid"/>
          </a:ln>
          <a:effectLst/>
        </p:spPr>
        <p:txBody>
          <a:bodyPr spcFirstLastPara="0" vert="horz" wrap="square" lIns="84067" tIns="91440" rIns="1355140" bIns="91440" numCol="1" spcCol="1270" anchor="t" anchorCtr="0">
            <a:noAutofit/>
          </a:bodyPr>
          <a:lstStyle/>
          <a:p>
            <a:pPr indent="-285750" defTabSz="533400" fontAlgn="auto">
              <a:lnSpc>
                <a:spcPct val="90000"/>
              </a:lnSpc>
              <a:spcBef>
                <a:spcPts val="0"/>
              </a:spcBef>
              <a:spcAft>
                <a:spcPct val="15000"/>
              </a:spcAft>
            </a:pPr>
            <a:r>
              <a:rPr lang="en-US" sz="1100" i="1" kern="0" dirty="0" smtClean="0">
                <a:solidFill>
                  <a:prstClr val="black"/>
                </a:solidFill>
              </a:rPr>
              <a:t> </a:t>
            </a:r>
            <a:endParaRPr lang="en-US" sz="1100" i="1" kern="0" dirty="0">
              <a:solidFill>
                <a:prstClr val="black"/>
              </a:solidFill>
            </a:endParaRPr>
          </a:p>
        </p:txBody>
      </p:sp>
      <p:sp>
        <p:nvSpPr>
          <p:cNvPr id="17" name="TextBox 16"/>
          <p:cNvSpPr txBox="1"/>
          <p:nvPr/>
        </p:nvSpPr>
        <p:spPr>
          <a:xfrm>
            <a:off x="0" y="1314450"/>
            <a:ext cx="461665" cy="1220016"/>
          </a:xfrm>
          <a:prstGeom prst="rect">
            <a:avLst/>
          </a:prstGeom>
          <a:noFill/>
        </p:spPr>
        <p:txBody>
          <a:bodyPr vert="vert270" wrap="square" rtlCol="0">
            <a:spAutoFit/>
          </a:bodyPr>
          <a:lstStyle/>
          <a:p>
            <a:r>
              <a:rPr lang="en-US" dirty="0" smtClean="0">
                <a:solidFill>
                  <a:srgbClr val="0070C0"/>
                </a:solidFill>
              </a:rPr>
              <a:t>Our Mission</a:t>
            </a:r>
            <a:endParaRPr lang="en-US" dirty="0">
              <a:solidFill>
                <a:srgbClr val="0070C0"/>
              </a:solidFill>
            </a:endParaRPr>
          </a:p>
        </p:txBody>
      </p:sp>
      <p:sp>
        <p:nvSpPr>
          <p:cNvPr id="19" name="TextBox 18"/>
          <p:cNvSpPr txBox="1"/>
          <p:nvPr/>
        </p:nvSpPr>
        <p:spPr>
          <a:xfrm>
            <a:off x="438652" y="2808547"/>
            <a:ext cx="11033177" cy="1306512"/>
          </a:xfrm>
          <a:prstGeom prst="rect">
            <a:avLst/>
          </a:prstGeom>
          <a:noFill/>
        </p:spPr>
        <p:txBody>
          <a:bodyPr wrap="square" rtlCol="0">
            <a:spAutoFit/>
          </a:bodyPr>
          <a:lstStyle/>
          <a:p>
            <a:pPr indent="-285750" defTabSz="533400" fontAlgn="auto">
              <a:lnSpc>
                <a:spcPct val="90000"/>
              </a:lnSpc>
              <a:spcBef>
                <a:spcPts val="0"/>
              </a:spcBef>
              <a:spcAft>
                <a:spcPct val="15000"/>
              </a:spcAft>
            </a:pPr>
            <a:r>
              <a:rPr lang="en-US" sz="1150" kern="0" dirty="0">
                <a:solidFill>
                  <a:srgbClr val="0070C0"/>
                </a:solidFill>
              </a:rPr>
              <a:t>As a 100% veteran owned </a:t>
            </a:r>
            <a:r>
              <a:rPr lang="en-US" sz="1150" kern="0" dirty="0" smtClean="0">
                <a:solidFill>
                  <a:srgbClr val="0070C0"/>
                </a:solidFill>
              </a:rPr>
              <a:t>and </a:t>
            </a:r>
            <a:r>
              <a:rPr lang="en-US" sz="1150" kern="0" dirty="0">
                <a:solidFill>
                  <a:srgbClr val="0070C0"/>
                </a:solidFill>
              </a:rPr>
              <a:t>service disabled veteran </a:t>
            </a:r>
            <a:r>
              <a:rPr lang="en-US" sz="1150" kern="0" dirty="0" smtClean="0">
                <a:solidFill>
                  <a:srgbClr val="0070C0"/>
                </a:solidFill>
              </a:rPr>
              <a:t>owned </a:t>
            </a:r>
            <a:r>
              <a:rPr lang="en-US" sz="1150" kern="0" dirty="0">
                <a:solidFill>
                  <a:srgbClr val="0070C0"/>
                </a:solidFill>
              </a:rPr>
              <a:t>company</a:t>
            </a:r>
            <a:r>
              <a:rPr lang="en-US" sz="1150" kern="0" dirty="0" smtClean="0">
                <a:solidFill>
                  <a:srgbClr val="0070C0"/>
                </a:solidFill>
              </a:rPr>
              <a:t>, </a:t>
            </a:r>
            <a:r>
              <a:rPr lang="en-US" sz="1150" kern="0" dirty="0">
                <a:solidFill>
                  <a:srgbClr val="0070C0"/>
                </a:solidFill>
              </a:rPr>
              <a:t>we pursue our core competencies with vigor, </a:t>
            </a:r>
            <a:r>
              <a:rPr lang="en-US" sz="1150" kern="0" dirty="0" smtClean="0">
                <a:solidFill>
                  <a:srgbClr val="0070C0"/>
                </a:solidFill>
              </a:rPr>
              <a:t>tenacity, sincerity </a:t>
            </a:r>
            <a:r>
              <a:rPr lang="en-US" sz="1150" kern="0" dirty="0">
                <a:solidFill>
                  <a:srgbClr val="0070C0"/>
                </a:solidFill>
              </a:rPr>
              <a:t>and passion.  We undertake the complexities surrounding </a:t>
            </a:r>
            <a:r>
              <a:rPr lang="en-US" sz="1150" kern="0" dirty="0" smtClean="0">
                <a:solidFill>
                  <a:srgbClr val="0070C0"/>
                </a:solidFill>
              </a:rPr>
              <a:t>typical projects </a:t>
            </a:r>
            <a:r>
              <a:rPr lang="en-US" sz="1150" kern="0" dirty="0">
                <a:solidFill>
                  <a:srgbClr val="0070C0"/>
                </a:solidFill>
              </a:rPr>
              <a:t>with a  deliberate </a:t>
            </a:r>
            <a:r>
              <a:rPr lang="en-US" sz="1150" kern="0" dirty="0" smtClean="0">
                <a:solidFill>
                  <a:srgbClr val="0070C0"/>
                </a:solidFill>
              </a:rPr>
              <a:t>energy, focusing </a:t>
            </a:r>
            <a:r>
              <a:rPr lang="en-US" sz="1150" kern="0" dirty="0">
                <a:solidFill>
                  <a:srgbClr val="0070C0"/>
                </a:solidFill>
              </a:rPr>
              <a:t>on </a:t>
            </a:r>
            <a:r>
              <a:rPr lang="en-US" sz="1150" kern="0" dirty="0" smtClean="0">
                <a:solidFill>
                  <a:srgbClr val="0070C0"/>
                </a:solidFill>
              </a:rPr>
              <a:t>the </a:t>
            </a:r>
            <a:r>
              <a:rPr lang="en-US" sz="1150" kern="0" dirty="0">
                <a:solidFill>
                  <a:srgbClr val="0070C0"/>
                </a:solidFill>
              </a:rPr>
              <a:t>objectives to deliver tangible results that will drive your </a:t>
            </a:r>
            <a:r>
              <a:rPr lang="en-US" sz="1150" kern="0" dirty="0" smtClean="0">
                <a:solidFill>
                  <a:srgbClr val="0070C0"/>
                </a:solidFill>
              </a:rPr>
              <a:t>success now and your </a:t>
            </a:r>
            <a:r>
              <a:rPr lang="en-US" sz="1150" i="1" kern="0" dirty="0" smtClean="0">
                <a:solidFill>
                  <a:srgbClr val="0070C0"/>
                </a:solidFill>
              </a:rPr>
              <a:t>long term </a:t>
            </a:r>
            <a:r>
              <a:rPr lang="en-US" sz="1150" kern="0" dirty="0" smtClean="0">
                <a:solidFill>
                  <a:srgbClr val="0070C0"/>
                </a:solidFill>
              </a:rPr>
              <a:t>success.  Our values are driven by:</a:t>
            </a:r>
          </a:p>
          <a:p>
            <a:pPr indent="-285750" defTabSz="533400" fontAlgn="auto">
              <a:lnSpc>
                <a:spcPct val="90000"/>
              </a:lnSpc>
              <a:spcBef>
                <a:spcPts val="0"/>
              </a:spcBef>
              <a:spcAft>
                <a:spcPct val="15000"/>
              </a:spcAft>
              <a:buFont typeface="Arial" panose="020B0604020202020204" pitchFamily="34" charset="0"/>
              <a:buChar char="•"/>
            </a:pPr>
            <a:r>
              <a:rPr lang="en-US" sz="1150" b="1" u="sng" kern="0" cap="small" dirty="0" smtClean="0">
                <a:solidFill>
                  <a:srgbClr val="0070C0"/>
                </a:solidFill>
              </a:rPr>
              <a:t>Servant Leadership</a:t>
            </a:r>
            <a:r>
              <a:rPr lang="en-US" sz="1150" b="1" kern="0" dirty="0" smtClean="0">
                <a:solidFill>
                  <a:srgbClr val="0070C0"/>
                </a:solidFill>
              </a:rPr>
              <a:t> </a:t>
            </a:r>
            <a:r>
              <a:rPr lang="en-US" sz="1150" kern="0" dirty="0" smtClean="0">
                <a:solidFill>
                  <a:srgbClr val="0070C0"/>
                </a:solidFill>
              </a:rPr>
              <a:t>– We put your needs first and provide </a:t>
            </a:r>
            <a:r>
              <a:rPr lang="en-US" sz="1150" i="1" kern="0" dirty="0" smtClean="0">
                <a:solidFill>
                  <a:srgbClr val="0070C0"/>
                </a:solidFill>
              </a:rPr>
              <a:t>constructive vision</a:t>
            </a:r>
            <a:r>
              <a:rPr lang="en-US" sz="1150" kern="0" dirty="0" smtClean="0">
                <a:solidFill>
                  <a:srgbClr val="0070C0"/>
                </a:solidFill>
              </a:rPr>
              <a:t>, </a:t>
            </a:r>
            <a:r>
              <a:rPr lang="en-US" sz="1150" i="1" kern="0" dirty="0" smtClean="0">
                <a:solidFill>
                  <a:srgbClr val="0070C0"/>
                </a:solidFill>
              </a:rPr>
              <a:t>perseverance</a:t>
            </a:r>
            <a:r>
              <a:rPr lang="en-US" sz="1150" kern="0" dirty="0">
                <a:solidFill>
                  <a:srgbClr val="0070C0"/>
                </a:solidFill>
              </a:rPr>
              <a:t> </a:t>
            </a:r>
            <a:r>
              <a:rPr lang="en-US" sz="1150" kern="0" dirty="0" smtClean="0">
                <a:solidFill>
                  <a:srgbClr val="0070C0"/>
                </a:solidFill>
              </a:rPr>
              <a:t>and </a:t>
            </a:r>
            <a:r>
              <a:rPr lang="en-US" sz="1150" i="1" kern="0" dirty="0" smtClean="0">
                <a:solidFill>
                  <a:srgbClr val="0070C0"/>
                </a:solidFill>
              </a:rPr>
              <a:t>motivation</a:t>
            </a:r>
          </a:p>
          <a:p>
            <a:pPr indent="-285750" defTabSz="533400" fontAlgn="auto">
              <a:lnSpc>
                <a:spcPct val="90000"/>
              </a:lnSpc>
              <a:spcBef>
                <a:spcPts val="0"/>
              </a:spcBef>
              <a:spcAft>
                <a:spcPct val="15000"/>
              </a:spcAft>
              <a:buFont typeface="Arial" panose="020B0604020202020204" pitchFamily="34" charset="0"/>
              <a:buChar char="•"/>
            </a:pPr>
            <a:r>
              <a:rPr lang="en-US" sz="1150" b="1" i="1" u="sng" kern="0" cap="small" dirty="0" smtClean="0">
                <a:solidFill>
                  <a:srgbClr val="0070C0"/>
                </a:solidFill>
              </a:rPr>
              <a:t>Integrity/Honesty</a:t>
            </a:r>
            <a:r>
              <a:rPr lang="en-US" sz="1150" i="1" kern="0" cap="small" dirty="0" smtClean="0">
                <a:solidFill>
                  <a:srgbClr val="0070C0"/>
                </a:solidFill>
              </a:rPr>
              <a:t> – </a:t>
            </a:r>
            <a:r>
              <a:rPr lang="en-US" sz="1150" kern="0" dirty="0">
                <a:solidFill>
                  <a:srgbClr val="0070C0"/>
                </a:solidFill>
              </a:rPr>
              <a:t> </a:t>
            </a:r>
            <a:r>
              <a:rPr lang="en-US" sz="1150" kern="0" dirty="0" smtClean="0">
                <a:solidFill>
                  <a:srgbClr val="0070C0"/>
                </a:solidFill>
              </a:rPr>
              <a:t>We lead by example building trust and cohesion through positive communication, respectable behavior and fiscal responsibility</a:t>
            </a:r>
          </a:p>
          <a:p>
            <a:pPr indent="-285750" defTabSz="533400" fontAlgn="auto">
              <a:lnSpc>
                <a:spcPct val="90000"/>
              </a:lnSpc>
              <a:spcBef>
                <a:spcPts val="0"/>
              </a:spcBef>
              <a:spcAft>
                <a:spcPct val="15000"/>
              </a:spcAft>
              <a:buFont typeface="Arial" panose="020B0604020202020204" pitchFamily="34" charset="0"/>
              <a:buChar char="•"/>
            </a:pPr>
            <a:r>
              <a:rPr lang="en-US" sz="1150" b="1" i="1" u="sng" kern="0" cap="small" dirty="0" smtClean="0">
                <a:solidFill>
                  <a:srgbClr val="0070C0"/>
                </a:solidFill>
              </a:rPr>
              <a:t>Value</a:t>
            </a:r>
            <a:r>
              <a:rPr lang="en-US" sz="1150" kern="0" cap="small" dirty="0" smtClean="0">
                <a:solidFill>
                  <a:srgbClr val="0070C0"/>
                </a:solidFill>
              </a:rPr>
              <a:t> –</a:t>
            </a:r>
            <a:r>
              <a:rPr lang="en-US" sz="1150" kern="0" dirty="0" smtClean="0">
                <a:solidFill>
                  <a:srgbClr val="0070C0"/>
                </a:solidFill>
              </a:rPr>
              <a:t> We provide you with measurable benefits that positively impact your bottom line</a:t>
            </a:r>
            <a:endParaRPr lang="en-US" sz="1150" b="1" i="1" u="sng" kern="0" cap="small" dirty="0" smtClean="0">
              <a:solidFill>
                <a:srgbClr val="0070C0"/>
              </a:solidFill>
            </a:endParaRPr>
          </a:p>
          <a:p>
            <a:pPr indent="-285750" defTabSz="533400" fontAlgn="auto">
              <a:lnSpc>
                <a:spcPct val="90000"/>
              </a:lnSpc>
              <a:spcBef>
                <a:spcPts val="0"/>
              </a:spcBef>
              <a:spcAft>
                <a:spcPct val="15000"/>
              </a:spcAft>
              <a:buFont typeface="Arial" panose="020B0604020202020204" pitchFamily="34" charset="0"/>
              <a:buChar char="•"/>
            </a:pPr>
            <a:endParaRPr lang="en-US" sz="1100" kern="0" dirty="0">
              <a:solidFill>
                <a:prstClr val="black"/>
              </a:solidFill>
            </a:endParaRPr>
          </a:p>
        </p:txBody>
      </p:sp>
      <p:sp>
        <p:nvSpPr>
          <p:cNvPr id="20" name="TextBox 19"/>
          <p:cNvSpPr txBox="1"/>
          <p:nvPr/>
        </p:nvSpPr>
        <p:spPr>
          <a:xfrm>
            <a:off x="-34518" y="5451585"/>
            <a:ext cx="461665" cy="1274445"/>
          </a:xfrm>
          <a:prstGeom prst="rect">
            <a:avLst/>
          </a:prstGeom>
          <a:noFill/>
        </p:spPr>
        <p:txBody>
          <a:bodyPr vert="vert270" wrap="square" rtlCol="0">
            <a:spAutoFit/>
          </a:bodyPr>
          <a:lstStyle/>
          <a:p>
            <a:r>
              <a:rPr lang="en-US" dirty="0" smtClean="0">
                <a:solidFill>
                  <a:srgbClr val="0070C0"/>
                </a:solidFill>
              </a:rPr>
              <a:t>Our Partners</a:t>
            </a:r>
            <a:endParaRPr lang="en-US" dirty="0">
              <a:solidFill>
                <a:srgbClr val="0070C0"/>
              </a:solidFill>
            </a:endParaRPr>
          </a:p>
        </p:txBody>
      </p:sp>
      <p:sp>
        <p:nvSpPr>
          <p:cNvPr id="22" name="TextBox 21"/>
          <p:cNvSpPr txBox="1"/>
          <p:nvPr/>
        </p:nvSpPr>
        <p:spPr>
          <a:xfrm>
            <a:off x="461665" y="4188011"/>
            <a:ext cx="11010164" cy="1154162"/>
          </a:xfrm>
          <a:prstGeom prst="rect">
            <a:avLst/>
          </a:prstGeom>
          <a:noFill/>
        </p:spPr>
        <p:txBody>
          <a:bodyPr wrap="square" rtlCol="0">
            <a:spAutoFit/>
          </a:bodyPr>
          <a:lstStyle/>
          <a:p>
            <a:r>
              <a:rPr lang="en-US" sz="1150" dirty="0" smtClean="0">
                <a:solidFill>
                  <a:schemeClr val="accent1">
                    <a:lumMod val="75000"/>
                  </a:schemeClr>
                </a:solidFill>
              </a:rPr>
              <a:t>We understand that your organization is a unique combination of culture, people and priorities  which means your solutions need to be tailored to your specific needs and we will custom tailor a solution that is unique to you.  Because we have a </a:t>
            </a:r>
            <a:r>
              <a:rPr lang="en-US" sz="1150" i="1" dirty="0" smtClean="0">
                <a:solidFill>
                  <a:schemeClr val="accent1">
                    <a:lumMod val="75000"/>
                  </a:schemeClr>
                </a:solidFill>
              </a:rPr>
              <a:t>flat organizational</a:t>
            </a:r>
            <a:r>
              <a:rPr lang="en-US" sz="1150" dirty="0" smtClean="0">
                <a:solidFill>
                  <a:schemeClr val="accent1">
                    <a:lumMod val="75000"/>
                  </a:schemeClr>
                </a:solidFill>
              </a:rPr>
              <a:t> structure, and use streamlined practices, we are able to accomplish the following:</a:t>
            </a:r>
            <a:endParaRPr lang="en-US" sz="1150" b="1" i="1" u="sng" dirty="0" smtClean="0">
              <a:solidFill>
                <a:schemeClr val="accent1">
                  <a:lumMod val="75000"/>
                </a:schemeClr>
              </a:solidFill>
            </a:endParaRPr>
          </a:p>
          <a:p>
            <a:pPr marL="171450" indent="-171450">
              <a:buFont typeface="Arial" panose="020B0604020202020204" pitchFamily="34" charset="0"/>
              <a:buChar char="•"/>
            </a:pPr>
            <a:r>
              <a:rPr lang="en-US" sz="1150" b="1" i="1" u="sng" cap="small" dirty="0" smtClean="0">
                <a:solidFill>
                  <a:schemeClr val="accent1">
                    <a:lumMod val="75000"/>
                  </a:schemeClr>
                </a:solidFill>
              </a:rPr>
              <a:t>Flexibility</a:t>
            </a:r>
            <a:r>
              <a:rPr lang="en-US" sz="1150" dirty="0" smtClean="0">
                <a:solidFill>
                  <a:schemeClr val="accent1">
                    <a:lumMod val="75000"/>
                  </a:schemeClr>
                </a:solidFill>
              </a:rPr>
              <a:t> – We understand the need for flexibility and make it easy for you to work with us</a:t>
            </a:r>
          </a:p>
          <a:p>
            <a:pPr marL="171450" indent="-171450">
              <a:buFont typeface="Arial" panose="020B0604020202020204" pitchFamily="34" charset="0"/>
              <a:buChar char="•"/>
            </a:pPr>
            <a:r>
              <a:rPr lang="en-US" sz="1150" b="1" i="1" u="sng" cap="small" dirty="0" smtClean="0">
                <a:solidFill>
                  <a:schemeClr val="accent1">
                    <a:lumMod val="75000"/>
                  </a:schemeClr>
                </a:solidFill>
              </a:rPr>
              <a:t>Customer Focused</a:t>
            </a:r>
            <a:r>
              <a:rPr lang="en-US" sz="1150" cap="small" dirty="0" smtClean="0">
                <a:solidFill>
                  <a:schemeClr val="accent1">
                    <a:lumMod val="75000"/>
                  </a:schemeClr>
                </a:solidFill>
              </a:rPr>
              <a:t> </a:t>
            </a:r>
            <a:r>
              <a:rPr lang="en-US" sz="1150" dirty="0" smtClean="0">
                <a:solidFill>
                  <a:schemeClr val="accent1">
                    <a:lumMod val="75000"/>
                  </a:schemeClr>
                </a:solidFill>
              </a:rPr>
              <a:t>– We use a </a:t>
            </a:r>
            <a:r>
              <a:rPr lang="en-US" sz="1150" i="1" dirty="0" smtClean="0">
                <a:solidFill>
                  <a:schemeClr val="accent1">
                    <a:lumMod val="75000"/>
                  </a:schemeClr>
                </a:solidFill>
              </a:rPr>
              <a:t>Laser</a:t>
            </a:r>
            <a:r>
              <a:rPr lang="en-US" sz="1150" dirty="0" smtClean="0">
                <a:solidFill>
                  <a:schemeClr val="accent1">
                    <a:lumMod val="75000"/>
                  </a:schemeClr>
                </a:solidFill>
              </a:rPr>
              <a:t> to focus on your mission and goals to ensure your success</a:t>
            </a:r>
          </a:p>
          <a:p>
            <a:pPr marL="171450" indent="-171450">
              <a:buFont typeface="Arial" panose="020B0604020202020204" pitchFamily="34" charset="0"/>
              <a:buChar char="•"/>
            </a:pPr>
            <a:r>
              <a:rPr lang="en-US" sz="1150" b="1" i="1" u="sng" cap="small" dirty="0" smtClean="0">
                <a:solidFill>
                  <a:schemeClr val="accent1">
                    <a:lumMod val="75000"/>
                  </a:schemeClr>
                </a:solidFill>
              </a:rPr>
              <a:t>Technically and Professionally  Capable</a:t>
            </a:r>
            <a:r>
              <a:rPr lang="en-US" sz="1150" b="1" cap="small" dirty="0" smtClean="0">
                <a:solidFill>
                  <a:schemeClr val="accent1">
                    <a:lumMod val="75000"/>
                  </a:schemeClr>
                </a:solidFill>
              </a:rPr>
              <a:t> </a:t>
            </a:r>
            <a:r>
              <a:rPr lang="en-US" sz="1150" b="1" dirty="0" smtClean="0">
                <a:solidFill>
                  <a:schemeClr val="accent1">
                    <a:lumMod val="75000"/>
                  </a:schemeClr>
                </a:solidFill>
              </a:rPr>
              <a:t>– </a:t>
            </a:r>
            <a:r>
              <a:rPr lang="en-US" sz="1150" dirty="0" smtClean="0">
                <a:solidFill>
                  <a:schemeClr val="accent1">
                    <a:lumMod val="75000"/>
                  </a:schemeClr>
                </a:solidFill>
              </a:rPr>
              <a:t>We use only the most qualified personnel who have a high level of competencies in their respective areas of expertise and professionalism to achieve success.</a:t>
            </a:r>
            <a:r>
              <a:rPr lang="en-US" sz="1150" b="1" dirty="0" smtClean="0">
                <a:solidFill>
                  <a:schemeClr val="accent1">
                    <a:lumMod val="75000"/>
                  </a:schemeClr>
                </a:solidFill>
              </a:rPr>
              <a:t> </a:t>
            </a:r>
            <a:r>
              <a:rPr lang="en-US" sz="1150" dirty="0" smtClean="0">
                <a:solidFill>
                  <a:schemeClr val="accent1">
                    <a:lumMod val="75000"/>
                  </a:schemeClr>
                </a:solidFill>
              </a:rPr>
              <a:t> </a:t>
            </a:r>
          </a:p>
        </p:txBody>
      </p:sp>
      <p:sp>
        <p:nvSpPr>
          <p:cNvPr id="23" name="TextBox 22"/>
          <p:cNvSpPr txBox="1"/>
          <p:nvPr/>
        </p:nvSpPr>
        <p:spPr>
          <a:xfrm>
            <a:off x="461665" y="1455821"/>
            <a:ext cx="11010164" cy="1384995"/>
          </a:xfrm>
          <a:prstGeom prst="rect">
            <a:avLst/>
          </a:prstGeom>
          <a:noFill/>
        </p:spPr>
        <p:txBody>
          <a:bodyPr wrap="square" rtlCol="0">
            <a:spAutoFit/>
          </a:bodyPr>
          <a:lstStyle/>
          <a:p>
            <a:r>
              <a:rPr lang="en-US" sz="1200" dirty="0" smtClean="0">
                <a:solidFill>
                  <a:schemeClr val="accent1">
                    <a:lumMod val="75000"/>
                  </a:schemeClr>
                </a:solidFill>
              </a:rPr>
              <a:t>Our mission is to provide you with the highest quality of </a:t>
            </a:r>
            <a:r>
              <a:rPr lang="en-US" sz="1200" i="1" dirty="0" smtClean="0">
                <a:solidFill>
                  <a:schemeClr val="accent1">
                    <a:lumMod val="75000"/>
                  </a:schemeClr>
                </a:solidFill>
              </a:rPr>
              <a:t>service</a:t>
            </a:r>
            <a:r>
              <a:rPr lang="en-US" sz="1200" dirty="0" smtClean="0">
                <a:solidFill>
                  <a:schemeClr val="accent1">
                    <a:lumMod val="75000"/>
                  </a:schemeClr>
                </a:solidFill>
              </a:rPr>
              <a:t>, </a:t>
            </a:r>
            <a:r>
              <a:rPr lang="en-US" sz="1200" i="1" dirty="0" smtClean="0">
                <a:solidFill>
                  <a:schemeClr val="accent1">
                    <a:lumMod val="75000"/>
                  </a:schemeClr>
                </a:solidFill>
              </a:rPr>
              <a:t>products</a:t>
            </a:r>
            <a:r>
              <a:rPr lang="en-US" sz="1200" dirty="0" smtClean="0">
                <a:solidFill>
                  <a:schemeClr val="accent1">
                    <a:lumMod val="75000"/>
                  </a:schemeClr>
                </a:solidFill>
              </a:rPr>
              <a:t> and </a:t>
            </a:r>
            <a:r>
              <a:rPr lang="en-US" sz="1200" i="1" dirty="0" smtClean="0">
                <a:solidFill>
                  <a:schemeClr val="accent1">
                    <a:lumMod val="75000"/>
                  </a:schemeClr>
                </a:solidFill>
              </a:rPr>
              <a:t>value</a:t>
            </a:r>
            <a:r>
              <a:rPr lang="en-US" sz="1200" dirty="0" smtClean="0">
                <a:solidFill>
                  <a:schemeClr val="accent1">
                    <a:lumMod val="75000"/>
                  </a:schemeClr>
                </a:solidFill>
              </a:rPr>
              <a:t>.  We accomplish this by seeing issues as opportunities and turning them into solutions that work for you.  We will proactively work with you to solve problems, create solutions and provide you with professional augmentation for your corporate staff.  </a:t>
            </a:r>
          </a:p>
          <a:p>
            <a:endParaRPr lang="en-US" sz="1200" dirty="0">
              <a:solidFill>
                <a:schemeClr val="accent1">
                  <a:lumMod val="75000"/>
                </a:schemeClr>
              </a:solidFill>
            </a:endParaRPr>
          </a:p>
          <a:p>
            <a:r>
              <a:rPr lang="en-US" sz="1200" dirty="0" smtClean="0">
                <a:solidFill>
                  <a:schemeClr val="accent1">
                    <a:lumMod val="75000"/>
                  </a:schemeClr>
                </a:solidFill>
              </a:rPr>
              <a:t>Using Robeck Consulting provides you with all the tools you need to take a competitive advantage while increasing productivity and reducing overall costs and providing value to your internal and external customers.</a:t>
            </a:r>
          </a:p>
          <a:p>
            <a:endParaRPr lang="en-US" sz="1200" dirty="0" smtClean="0">
              <a:solidFill>
                <a:schemeClr val="accent1">
                  <a:lumMod val="75000"/>
                </a:schemeClr>
              </a:solidFill>
            </a:endParaRPr>
          </a:p>
          <a:p>
            <a:endParaRPr lang="en-US" sz="1200" dirty="0"/>
          </a:p>
        </p:txBody>
      </p:sp>
    </p:spTree>
    <p:extLst>
      <p:ext uri="{BB962C8B-B14F-4D97-AF65-F5344CB8AC3E}">
        <p14:creationId xmlns:p14="http://schemas.microsoft.com/office/powerpoint/2010/main" val="2431366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10097</TotalTime>
  <Words>767</Words>
  <Application>Microsoft Office PowerPoint</Application>
  <PresentationFormat>Widescreen</PresentationFormat>
  <Paragraphs>62</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Collier</dc:creator>
  <cp:lastModifiedBy>Bob Collier</cp:lastModifiedBy>
  <cp:revision>66</cp:revision>
  <cp:lastPrinted>2015-06-18T15:45:37Z</cp:lastPrinted>
  <dcterms:created xsi:type="dcterms:W3CDTF">2015-06-05T20:27:59Z</dcterms:created>
  <dcterms:modified xsi:type="dcterms:W3CDTF">2015-09-30T15:16:03Z</dcterms:modified>
</cp:coreProperties>
</file>